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3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7" autoAdjust="0"/>
    <p:restoredTop sz="94660"/>
  </p:normalViewPr>
  <p:slideViewPr>
    <p:cSldViewPr snapToGrid="0">
      <p:cViewPr varScale="1">
        <p:scale>
          <a:sx n="75" d="100"/>
          <a:sy n="75" d="100"/>
        </p:scale>
        <p:origin x="82" y="28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="" xmlns:a16="http://schemas.microsoft.com/office/drawing/2014/main" id="{08BD6D90-D0F1-4BF5-99A4-17B049337B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Alapealkiri 2">
            <a:extLst>
              <a:ext uri="{FF2B5EF4-FFF2-40B4-BE49-F238E27FC236}">
                <a16:creationId xmlns="" xmlns:a16="http://schemas.microsoft.com/office/drawing/2014/main" id="{8763AC8D-26F3-49F1-B8C7-1A49646783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smtClean="0"/>
              <a:t>Klõpsake laadi muutmiseks</a:t>
            </a:r>
            <a:endParaRPr lang="et-EE"/>
          </a:p>
        </p:txBody>
      </p:sp>
      <p:sp>
        <p:nvSpPr>
          <p:cNvPr id="4" name="Kuupäeva kohatäide 3">
            <a:extLst>
              <a:ext uri="{FF2B5EF4-FFF2-40B4-BE49-F238E27FC236}">
                <a16:creationId xmlns="" xmlns:a16="http://schemas.microsoft.com/office/drawing/2014/main" id="{3B4FE61C-0F5D-4A77-9A29-5E27EC48C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2688-66D4-4122-8905-864C06A18318}" type="datetimeFigureOut">
              <a:rPr lang="et-EE" smtClean="0"/>
              <a:t>07.05.2024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="" xmlns:a16="http://schemas.microsoft.com/office/drawing/2014/main" id="{22DC5D79-D270-49C8-9246-94C7F06CA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="" xmlns:a16="http://schemas.microsoft.com/office/drawing/2014/main" id="{329B9FAF-837C-4025-877A-FA1B1672F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6067-1BD0-4404-9A5A-D9AA473E933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67591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="" xmlns:a16="http://schemas.microsoft.com/office/drawing/2014/main" id="{B1FCB394-EBA8-45E1-916D-6C0D580C8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Vertikaalteksti kohatäide 2">
            <a:extLst>
              <a:ext uri="{FF2B5EF4-FFF2-40B4-BE49-F238E27FC236}">
                <a16:creationId xmlns="" xmlns:a16="http://schemas.microsoft.com/office/drawing/2014/main" id="{B978951B-C643-4B6F-9D12-88E808B82D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>
            <a:extLst>
              <a:ext uri="{FF2B5EF4-FFF2-40B4-BE49-F238E27FC236}">
                <a16:creationId xmlns="" xmlns:a16="http://schemas.microsoft.com/office/drawing/2014/main" id="{794CE6E0-1DEA-4387-9922-05EA3D1A9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2688-66D4-4122-8905-864C06A18318}" type="datetimeFigureOut">
              <a:rPr lang="et-EE" smtClean="0"/>
              <a:t>07.05.2024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="" xmlns:a16="http://schemas.microsoft.com/office/drawing/2014/main" id="{624881EE-42E1-4E31-82EF-301AA6636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="" xmlns:a16="http://schemas.microsoft.com/office/drawing/2014/main" id="{9B18CC94-A15B-4F44-948C-5D6990898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6067-1BD0-4404-9A5A-D9AA473E933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4733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>
            <a:extLst>
              <a:ext uri="{FF2B5EF4-FFF2-40B4-BE49-F238E27FC236}">
                <a16:creationId xmlns="" xmlns:a16="http://schemas.microsoft.com/office/drawing/2014/main" id="{12312F17-6475-4170-A4F0-08AD1C5595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Vertikaalteksti kohatäide 2">
            <a:extLst>
              <a:ext uri="{FF2B5EF4-FFF2-40B4-BE49-F238E27FC236}">
                <a16:creationId xmlns="" xmlns:a16="http://schemas.microsoft.com/office/drawing/2014/main" id="{A2AB7DAC-41A6-4B13-A3F9-7DF7D7CDF8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>
            <a:extLst>
              <a:ext uri="{FF2B5EF4-FFF2-40B4-BE49-F238E27FC236}">
                <a16:creationId xmlns="" xmlns:a16="http://schemas.microsoft.com/office/drawing/2014/main" id="{47300A1E-3ECC-46A5-8303-4C7CC62BE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2688-66D4-4122-8905-864C06A18318}" type="datetimeFigureOut">
              <a:rPr lang="et-EE" smtClean="0"/>
              <a:t>07.05.2024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="" xmlns:a16="http://schemas.microsoft.com/office/drawing/2014/main" id="{2D2A7843-B080-43D6-BF90-D3AF4F462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="" xmlns:a16="http://schemas.microsoft.com/office/drawing/2014/main" id="{8BB1F998-C612-4A9B-B342-319E23F3F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6067-1BD0-4404-9A5A-D9AA473E933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3722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="" xmlns:a16="http://schemas.microsoft.com/office/drawing/2014/main" id="{A98A40C3-4DB1-4F60-A219-59D359D45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Sisu kohatäide 2">
            <a:extLst>
              <a:ext uri="{FF2B5EF4-FFF2-40B4-BE49-F238E27FC236}">
                <a16:creationId xmlns="" xmlns:a16="http://schemas.microsoft.com/office/drawing/2014/main" id="{721DC835-30E7-4BFD-A91D-AB4A9A4F3A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>
            <a:extLst>
              <a:ext uri="{FF2B5EF4-FFF2-40B4-BE49-F238E27FC236}">
                <a16:creationId xmlns="" xmlns:a16="http://schemas.microsoft.com/office/drawing/2014/main" id="{B1751BA3-2BAF-41B9-9D45-6026A0C0F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2688-66D4-4122-8905-864C06A18318}" type="datetimeFigureOut">
              <a:rPr lang="et-EE" smtClean="0"/>
              <a:t>07.05.2024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="" xmlns:a16="http://schemas.microsoft.com/office/drawing/2014/main" id="{415DE514-215F-472A-B178-449AC16DC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="" xmlns:a16="http://schemas.microsoft.com/office/drawing/2014/main" id="{9322157F-EAAC-49B7-96E2-8728CA766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6067-1BD0-4404-9A5A-D9AA473E933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016053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="" xmlns:a16="http://schemas.microsoft.com/office/drawing/2014/main" id="{A0B81E5A-FACD-461A-BF28-3C5AD197C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Teksti kohatäide 2">
            <a:extLst>
              <a:ext uri="{FF2B5EF4-FFF2-40B4-BE49-F238E27FC236}">
                <a16:creationId xmlns="" xmlns:a16="http://schemas.microsoft.com/office/drawing/2014/main" id="{282F9695-222B-4E91-86E2-A58EFAE33D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="" xmlns:a16="http://schemas.microsoft.com/office/drawing/2014/main" id="{94F2219E-42C1-4E3F-AC00-4F64D9AB6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2688-66D4-4122-8905-864C06A18318}" type="datetimeFigureOut">
              <a:rPr lang="et-EE" smtClean="0"/>
              <a:t>07.05.2024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="" xmlns:a16="http://schemas.microsoft.com/office/drawing/2014/main" id="{2D239FAF-8BFA-43EE-8A8B-616239B8A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="" xmlns:a16="http://schemas.microsoft.com/office/drawing/2014/main" id="{49722EC2-4441-4713-B869-901F07004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6067-1BD0-4404-9A5A-D9AA473E933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51926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="" xmlns:a16="http://schemas.microsoft.com/office/drawing/2014/main" id="{B4A73F31-D571-4A5B-BE83-BED5BA74E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Sisu kohatäide 2">
            <a:extLst>
              <a:ext uri="{FF2B5EF4-FFF2-40B4-BE49-F238E27FC236}">
                <a16:creationId xmlns="" xmlns:a16="http://schemas.microsoft.com/office/drawing/2014/main" id="{BCCD3CB2-F216-42E9-BC74-B7F1DC34B9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Sisu kohatäide 3">
            <a:extLst>
              <a:ext uri="{FF2B5EF4-FFF2-40B4-BE49-F238E27FC236}">
                <a16:creationId xmlns="" xmlns:a16="http://schemas.microsoft.com/office/drawing/2014/main" id="{F5AD2D92-CB98-4CB7-89EE-11791A016C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Kuupäeva kohatäide 4">
            <a:extLst>
              <a:ext uri="{FF2B5EF4-FFF2-40B4-BE49-F238E27FC236}">
                <a16:creationId xmlns="" xmlns:a16="http://schemas.microsoft.com/office/drawing/2014/main" id="{E7CDEC37-4595-4828-9204-45564E514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2688-66D4-4122-8905-864C06A18318}" type="datetimeFigureOut">
              <a:rPr lang="et-EE" smtClean="0"/>
              <a:t>07.05.2024</a:t>
            </a:fld>
            <a:endParaRPr lang="et-EE"/>
          </a:p>
        </p:txBody>
      </p:sp>
      <p:sp>
        <p:nvSpPr>
          <p:cNvPr id="6" name="Jaluse kohatäide 5">
            <a:extLst>
              <a:ext uri="{FF2B5EF4-FFF2-40B4-BE49-F238E27FC236}">
                <a16:creationId xmlns="" xmlns:a16="http://schemas.microsoft.com/office/drawing/2014/main" id="{3C37F8E5-388D-4DAE-8DA9-7ED060768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>
            <a:extLst>
              <a:ext uri="{FF2B5EF4-FFF2-40B4-BE49-F238E27FC236}">
                <a16:creationId xmlns="" xmlns:a16="http://schemas.microsoft.com/office/drawing/2014/main" id="{254CB446-67DF-4D4D-9F64-F4768098D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6067-1BD0-4404-9A5A-D9AA473E933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972440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="" xmlns:a16="http://schemas.microsoft.com/office/drawing/2014/main" id="{134CE402-C644-4D38-94FE-7B23EB6D2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Teksti kohatäide 2">
            <a:extLst>
              <a:ext uri="{FF2B5EF4-FFF2-40B4-BE49-F238E27FC236}">
                <a16:creationId xmlns="" xmlns:a16="http://schemas.microsoft.com/office/drawing/2014/main" id="{88861F85-1410-418E-8EB6-B1C24210F4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Sisu kohatäide 3">
            <a:extLst>
              <a:ext uri="{FF2B5EF4-FFF2-40B4-BE49-F238E27FC236}">
                <a16:creationId xmlns="" xmlns:a16="http://schemas.microsoft.com/office/drawing/2014/main" id="{348C6C60-50F3-4232-9685-73E9D485C4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Teksti kohatäide 4">
            <a:extLst>
              <a:ext uri="{FF2B5EF4-FFF2-40B4-BE49-F238E27FC236}">
                <a16:creationId xmlns="" xmlns:a16="http://schemas.microsoft.com/office/drawing/2014/main" id="{1BF8CF81-F20F-48FF-957C-051B156FE8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6" name="Sisu kohatäide 5">
            <a:extLst>
              <a:ext uri="{FF2B5EF4-FFF2-40B4-BE49-F238E27FC236}">
                <a16:creationId xmlns="" xmlns:a16="http://schemas.microsoft.com/office/drawing/2014/main" id="{277A2A7B-5B22-40E0-85BD-8E567A8844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7" name="Kuupäeva kohatäide 6">
            <a:extLst>
              <a:ext uri="{FF2B5EF4-FFF2-40B4-BE49-F238E27FC236}">
                <a16:creationId xmlns="" xmlns:a16="http://schemas.microsoft.com/office/drawing/2014/main" id="{FA2E522E-1F8B-40A2-A516-CE047D96B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2688-66D4-4122-8905-864C06A18318}" type="datetimeFigureOut">
              <a:rPr lang="et-EE" smtClean="0"/>
              <a:t>07.05.2024</a:t>
            </a:fld>
            <a:endParaRPr lang="et-EE"/>
          </a:p>
        </p:txBody>
      </p:sp>
      <p:sp>
        <p:nvSpPr>
          <p:cNvPr id="8" name="Jaluse kohatäide 7">
            <a:extLst>
              <a:ext uri="{FF2B5EF4-FFF2-40B4-BE49-F238E27FC236}">
                <a16:creationId xmlns="" xmlns:a16="http://schemas.microsoft.com/office/drawing/2014/main" id="{C0B3C340-F8BF-4C7D-81D3-03F28F758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aidinumbri kohatäide 8">
            <a:extLst>
              <a:ext uri="{FF2B5EF4-FFF2-40B4-BE49-F238E27FC236}">
                <a16:creationId xmlns="" xmlns:a16="http://schemas.microsoft.com/office/drawing/2014/main" id="{0B0A7246-6BF3-49D1-A701-E49CEA849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6067-1BD0-4404-9A5A-D9AA473E933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27775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="" xmlns:a16="http://schemas.microsoft.com/office/drawing/2014/main" id="{1038FC7F-28CF-40EA-9A08-D33E6A575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Kuupäeva kohatäide 2">
            <a:extLst>
              <a:ext uri="{FF2B5EF4-FFF2-40B4-BE49-F238E27FC236}">
                <a16:creationId xmlns="" xmlns:a16="http://schemas.microsoft.com/office/drawing/2014/main" id="{BB518FEB-24D2-4DCE-A0A0-4D0112F15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2688-66D4-4122-8905-864C06A18318}" type="datetimeFigureOut">
              <a:rPr lang="et-EE" smtClean="0"/>
              <a:t>07.05.2024</a:t>
            </a:fld>
            <a:endParaRPr lang="et-EE"/>
          </a:p>
        </p:txBody>
      </p:sp>
      <p:sp>
        <p:nvSpPr>
          <p:cNvPr id="4" name="Jaluse kohatäide 3">
            <a:extLst>
              <a:ext uri="{FF2B5EF4-FFF2-40B4-BE49-F238E27FC236}">
                <a16:creationId xmlns="" xmlns:a16="http://schemas.microsoft.com/office/drawing/2014/main" id="{7F50E2B6-1F3B-4040-A411-215F60D93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aidinumbri kohatäide 4">
            <a:extLst>
              <a:ext uri="{FF2B5EF4-FFF2-40B4-BE49-F238E27FC236}">
                <a16:creationId xmlns="" xmlns:a16="http://schemas.microsoft.com/office/drawing/2014/main" id="{C0FA5B84-8127-4469-AD24-451A1BB43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6067-1BD0-4404-9A5A-D9AA473E933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516157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>
            <a:extLst>
              <a:ext uri="{FF2B5EF4-FFF2-40B4-BE49-F238E27FC236}">
                <a16:creationId xmlns="" xmlns:a16="http://schemas.microsoft.com/office/drawing/2014/main" id="{2C0166C1-C92D-4794-92B5-7E3AC2C84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2688-66D4-4122-8905-864C06A18318}" type="datetimeFigureOut">
              <a:rPr lang="et-EE" smtClean="0"/>
              <a:t>07.05.2024</a:t>
            </a:fld>
            <a:endParaRPr lang="et-EE"/>
          </a:p>
        </p:txBody>
      </p:sp>
      <p:sp>
        <p:nvSpPr>
          <p:cNvPr id="3" name="Jaluse kohatäide 2">
            <a:extLst>
              <a:ext uri="{FF2B5EF4-FFF2-40B4-BE49-F238E27FC236}">
                <a16:creationId xmlns="" xmlns:a16="http://schemas.microsoft.com/office/drawing/2014/main" id="{450F1952-3B34-484C-AAE3-C425392F8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>
            <a:extLst>
              <a:ext uri="{FF2B5EF4-FFF2-40B4-BE49-F238E27FC236}">
                <a16:creationId xmlns="" xmlns:a16="http://schemas.microsoft.com/office/drawing/2014/main" id="{93E48614-4FE6-435A-9B9E-8420BB91C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6067-1BD0-4404-9A5A-D9AA473E933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923874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="" xmlns:a16="http://schemas.microsoft.com/office/drawing/2014/main" id="{51C6E1B3-8AC1-4938-8695-17FAE6E89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Sisu kohatäide 2">
            <a:extLst>
              <a:ext uri="{FF2B5EF4-FFF2-40B4-BE49-F238E27FC236}">
                <a16:creationId xmlns="" xmlns:a16="http://schemas.microsoft.com/office/drawing/2014/main" id="{5C4B5769-FAB7-4CF0-A7C0-7D9CFE1E8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Teksti kohatäide 3">
            <a:extLst>
              <a:ext uri="{FF2B5EF4-FFF2-40B4-BE49-F238E27FC236}">
                <a16:creationId xmlns="" xmlns:a16="http://schemas.microsoft.com/office/drawing/2014/main" id="{566742CA-6EB9-47AE-B3DB-C696159E88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Kuupäeva kohatäide 4">
            <a:extLst>
              <a:ext uri="{FF2B5EF4-FFF2-40B4-BE49-F238E27FC236}">
                <a16:creationId xmlns="" xmlns:a16="http://schemas.microsoft.com/office/drawing/2014/main" id="{E8C601D8-97C4-4856-BAC1-36C81B35C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2688-66D4-4122-8905-864C06A18318}" type="datetimeFigureOut">
              <a:rPr lang="et-EE" smtClean="0"/>
              <a:t>07.05.2024</a:t>
            </a:fld>
            <a:endParaRPr lang="et-EE"/>
          </a:p>
        </p:txBody>
      </p:sp>
      <p:sp>
        <p:nvSpPr>
          <p:cNvPr id="6" name="Jaluse kohatäide 5">
            <a:extLst>
              <a:ext uri="{FF2B5EF4-FFF2-40B4-BE49-F238E27FC236}">
                <a16:creationId xmlns="" xmlns:a16="http://schemas.microsoft.com/office/drawing/2014/main" id="{FD8257F3-7B10-4879-9BF1-838A13F04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>
            <a:extLst>
              <a:ext uri="{FF2B5EF4-FFF2-40B4-BE49-F238E27FC236}">
                <a16:creationId xmlns="" xmlns:a16="http://schemas.microsoft.com/office/drawing/2014/main" id="{A24CFFA8-3E68-412B-A88A-39470F01F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6067-1BD0-4404-9A5A-D9AA473E933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065288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="" xmlns:a16="http://schemas.microsoft.com/office/drawing/2014/main" id="{34A504E7-3543-436C-8B5E-85891B419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Pildi kohatäide 2">
            <a:extLst>
              <a:ext uri="{FF2B5EF4-FFF2-40B4-BE49-F238E27FC236}">
                <a16:creationId xmlns="" xmlns:a16="http://schemas.microsoft.com/office/drawing/2014/main" id="{58D4E591-7892-419D-9C2A-159D4E9E3F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t-EE" smtClean="0"/>
              <a:t>Pildi lisamiseks klõpsake ikooni</a:t>
            </a:r>
            <a:endParaRPr lang="et-EE"/>
          </a:p>
        </p:txBody>
      </p:sp>
      <p:sp>
        <p:nvSpPr>
          <p:cNvPr id="4" name="Teksti kohatäide 3">
            <a:extLst>
              <a:ext uri="{FF2B5EF4-FFF2-40B4-BE49-F238E27FC236}">
                <a16:creationId xmlns="" xmlns:a16="http://schemas.microsoft.com/office/drawing/2014/main" id="{791BE0EF-FB78-4703-A3E8-5D2EDCC811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Kuupäeva kohatäide 4">
            <a:extLst>
              <a:ext uri="{FF2B5EF4-FFF2-40B4-BE49-F238E27FC236}">
                <a16:creationId xmlns="" xmlns:a16="http://schemas.microsoft.com/office/drawing/2014/main" id="{8F568427-D27F-4100-888F-BAA5629E2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2688-66D4-4122-8905-864C06A18318}" type="datetimeFigureOut">
              <a:rPr lang="et-EE" smtClean="0"/>
              <a:t>07.05.2024</a:t>
            </a:fld>
            <a:endParaRPr lang="et-EE"/>
          </a:p>
        </p:txBody>
      </p:sp>
      <p:sp>
        <p:nvSpPr>
          <p:cNvPr id="6" name="Jaluse kohatäide 5">
            <a:extLst>
              <a:ext uri="{FF2B5EF4-FFF2-40B4-BE49-F238E27FC236}">
                <a16:creationId xmlns="" xmlns:a16="http://schemas.microsoft.com/office/drawing/2014/main" id="{F85BCF3D-0A57-481E-A57C-A48F07DDE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>
            <a:extLst>
              <a:ext uri="{FF2B5EF4-FFF2-40B4-BE49-F238E27FC236}">
                <a16:creationId xmlns="" xmlns:a16="http://schemas.microsoft.com/office/drawing/2014/main" id="{E4B48B9F-1524-4B61-87A5-8B8AB02EC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6067-1BD0-4404-9A5A-D9AA473E933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45118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>
            <a:extLst>
              <a:ext uri="{FF2B5EF4-FFF2-40B4-BE49-F238E27FC236}">
                <a16:creationId xmlns="" xmlns:a16="http://schemas.microsoft.com/office/drawing/2014/main" id="{1CB2B97E-6DE3-439D-943F-78EAC213A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="" xmlns:a16="http://schemas.microsoft.com/office/drawing/2014/main" id="{D1D232CB-644B-48C6-BD1E-D083306F42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="" xmlns:a16="http://schemas.microsoft.com/office/drawing/2014/main" id="{FAEB02A4-BAE9-403F-AD61-B46D4CC8EB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02688-66D4-4122-8905-864C06A18318}" type="datetimeFigureOut">
              <a:rPr lang="et-EE" smtClean="0"/>
              <a:t>07.05.2024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="" xmlns:a16="http://schemas.microsoft.com/office/drawing/2014/main" id="{67FF1091-FF70-463C-A210-2E5F465289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="" xmlns:a16="http://schemas.microsoft.com/office/drawing/2014/main" id="{63F92E5D-485C-4104-9E3C-97D9A665CF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D6067-1BD0-4404-9A5A-D9AA473E933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14651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aplavv-my.sharepoint.com/:b:/g/personal/marko_jarvela_rapla_ee/EThLBGO2b_tDqMtoNqzJ-f4Bvrum06HsCVq1Vrq7Hqj6TA?e=n2Gwrg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raplavv-my.sharepoint.com/:b:/g/personal/marko_jarvela_rapla_ee/EXZDtmblXPtEsSImyrNgxZMBDy_8q6cyAlj7Mf7LFEKwNQ?e=5Ovg6z" TargetMode="External"/><Relationship Id="rId4" Type="http://schemas.openxmlformats.org/officeDocument/2006/relationships/hyperlink" Target="https://atp.amphora.ee/raplavv2017/index.aspx?o=923&amp;o2=923&amp;itm=67305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apla.ee/algatamine/-/asset_publisher/QWCIfTwUVv1I/content/sulupere-kopramae?redirect=https://rapla.ee/algatamine?p_p_id%3D101_INSTANCE_QWCIfTwUVv1I%26p_p_lifecycle%3D0%26p_p_state%3Dnormal%26p_p_mode%3Dview%26p_p_col_id%3Dcolumn-1%26p_p_col_pos%3D1%26p_p_col_count%3D2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5143" y="1624619"/>
            <a:ext cx="840377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6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KAITSELIIDU TAGALAKESKUSE</a:t>
            </a:r>
          </a:p>
          <a:p>
            <a:r>
              <a:rPr lang="et-EE" sz="6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DETAILPLANEERING</a:t>
            </a:r>
          </a:p>
          <a:p>
            <a:r>
              <a:rPr lang="et-EE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 mai 2024   Rapla Kultuurikeskus</a:t>
            </a:r>
            <a:endParaRPr lang="et-EE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37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9856" y="1607384"/>
            <a:ext cx="956854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350"/>
            <a:r>
              <a:rPr lang="et-EE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12. mai 2022 – piirkondliku </a:t>
            </a:r>
            <a:r>
              <a:rPr lang="et-EE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riigikaitselise</a:t>
            </a:r>
            <a:r>
              <a:rPr lang="et-EE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t-EE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adminstratiivobjekti</a:t>
            </a:r>
            <a:endParaRPr lang="et-EE" sz="2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6350" algn="r"/>
            <a:r>
              <a:rPr lang="et-EE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detailplaneeringu (</a:t>
            </a:r>
            <a:r>
              <a:rPr lang="et-EE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dp</a:t>
            </a:r>
            <a:r>
              <a:rPr lang="et-EE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algatamisettepanek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t-EE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dp</a:t>
            </a:r>
            <a:r>
              <a:rPr lang="et-E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algatatakse 30 päeva jooksul (</a:t>
            </a:r>
            <a:r>
              <a:rPr lang="et-EE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PlanS</a:t>
            </a:r>
            <a:r>
              <a:rPr lang="et-E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§ 128 lg 4)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t-E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kuivõrd tegemist on olulise ruumiotsusega, korraldati laiem arutelu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t-E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menetlustähtaega pikendati korduvalt</a:t>
            </a:r>
          </a:p>
          <a:p>
            <a:pPr indent="6350"/>
            <a:r>
              <a:rPr lang="et-EE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august 2022 – </a:t>
            </a:r>
            <a:r>
              <a:rPr lang="et-EE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KSH eelhinnang </a:t>
            </a:r>
            <a:r>
              <a:rPr lang="et-E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(Lemma OÜ töö)</a:t>
            </a:r>
          </a:p>
          <a:p>
            <a:pPr indent="6350"/>
            <a:r>
              <a:rPr lang="et-EE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24. jaanuar 2023 – kõnekoosolek </a:t>
            </a:r>
            <a:r>
              <a:rPr lang="et-EE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Weinbergi</a:t>
            </a:r>
            <a:r>
              <a:rPr lang="et-EE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saalis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t-E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vajadus kaaluda alternatiivseid paiknemiskohti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t-E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vajadus arutada tagalakeskusega seotud ohuküsimusi</a:t>
            </a:r>
          </a:p>
          <a:p>
            <a:pPr indent="6350"/>
            <a:r>
              <a:rPr lang="et-EE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mai 2023 – </a:t>
            </a:r>
            <a:r>
              <a:rPr lang="et-EE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dp</a:t>
            </a:r>
            <a:r>
              <a:rPr lang="et-EE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 ohuhinnangu valmimine </a:t>
            </a:r>
            <a:r>
              <a:rPr lang="et-E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(Kaitseliidu töö</a:t>
            </a:r>
            <a:r>
              <a:rPr lang="et-E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indent="6350"/>
            <a:r>
              <a:rPr lang="et-EE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30. juuni 2023 – </a:t>
            </a:r>
            <a:r>
              <a:rPr lang="et-EE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asukohaalternatiivide võrdlusanalüüs </a:t>
            </a:r>
            <a:r>
              <a:rPr lang="et-E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(Lemma OÜ töö)</a:t>
            </a:r>
          </a:p>
          <a:p>
            <a:pPr indent="6350"/>
            <a:r>
              <a:rPr lang="et-EE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aprill 2024 – detailplaneeringu eskiis </a:t>
            </a:r>
            <a:r>
              <a:rPr lang="et-E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(AB </a:t>
            </a:r>
            <a:r>
              <a:rPr lang="et-EE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Artes</a:t>
            </a:r>
            <a:r>
              <a:rPr lang="et-E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t-EE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Terrae</a:t>
            </a:r>
            <a:r>
              <a:rPr lang="et-E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OÜ </a:t>
            </a:r>
            <a:r>
              <a:rPr lang="et-E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töö)</a:t>
            </a:r>
          </a:p>
          <a:p>
            <a:pPr indent="6350"/>
            <a:endParaRPr lang="et-EE" sz="2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9856" y="1123353"/>
            <a:ext cx="103511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0133013" algn="r"/>
              </a:tabLst>
            </a:pPr>
            <a:r>
              <a:rPr lang="et-EE" sz="1400" b="1" dirty="0" smtClean="0">
                <a:solidFill>
                  <a:srgbClr val="00B0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KAITSELIIDU TAGALAKESKUSE DETAILPLANEERING 	</a:t>
            </a:r>
            <a:r>
              <a:rPr lang="et-EE" sz="1400" dirty="0" smtClean="0">
                <a:solidFill>
                  <a:srgbClr val="00B0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 mai 2024   Rapla Kultuurikeskus</a:t>
            </a:r>
            <a:endParaRPr lang="et-EE" sz="1400" dirty="0">
              <a:solidFill>
                <a:srgbClr val="00B02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83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2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25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25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4432" y="1513991"/>
            <a:ext cx="7539318" cy="53440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9856" y="1607384"/>
            <a:ext cx="30243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350"/>
            <a:r>
              <a:rPr lang="et-EE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Asukohaalternatiivid: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t-E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Jõenurme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t-E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Kopramäe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t-E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Lennukalda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t-E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Sulupere park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t-EE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Tehno</a:t>
            </a:r>
            <a:endParaRPr lang="et-EE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t-E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Teramatsi</a:t>
            </a:r>
            <a:endParaRPr lang="et-EE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t-E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Uuekalda</a:t>
            </a:r>
            <a:endParaRPr lang="et-EE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9856" y="1123353"/>
            <a:ext cx="103511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0133013" algn="r"/>
              </a:tabLst>
            </a:pPr>
            <a:r>
              <a:rPr lang="et-EE" sz="1400" b="1" dirty="0" smtClean="0">
                <a:solidFill>
                  <a:srgbClr val="00B0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KAITSELIIDU TAGALAKESKUSE DETAILPLANEERING 	</a:t>
            </a:r>
            <a:r>
              <a:rPr lang="et-EE" sz="1400" dirty="0" smtClean="0">
                <a:solidFill>
                  <a:srgbClr val="00B0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 mai 2024   Rapla Kultuurikeskus</a:t>
            </a:r>
            <a:endParaRPr lang="et-EE" sz="1400" dirty="0">
              <a:solidFill>
                <a:srgbClr val="00B02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52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7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9855" y="1607384"/>
            <a:ext cx="1054884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350"/>
            <a:r>
              <a:rPr lang="et-EE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Algatamiseelse arvamuskorje tulemused: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t-E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Kaitseministeerium</a:t>
            </a:r>
            <a:r>
              <a:rPr lang="et-E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Keskkonnaministeerium, Maa-amet, Põllumajandus- ja Toiduamet, Päästeamet ning Riigi Kaitseinvesteeringute Keskus </a:t>
            </a:r>
            <a:r>
              <a:rPr lang="et-EE" sz="20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pooldasid</a:t>
            </a:r>
            <a:r>
              <a:rPr lang="et-E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algatamist</a:t>
            </a:r>
            <a:endParaRPr lang="et-EE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t-E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Keskkonnaamet andis juhised tegevuste kavandamiseks </a:t>
            </a:r>
            <a:r>
              <a:rPr lang="et-EE" sz="20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veekogude </a:t>
            </a:r>
            <a:r>
              <a:rPr lang="et-EE" sz="20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kaitsevööndites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t-E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Transpordiamet andis tingimused tegevuste kavandamiseks </a:t>
            </a:r>
            <a:r>
              <a:rPr lang="et-EE" sz="20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teekaitsevööndis</a:t>
            </a:r>
            <a:r>
              <a:rPr lang="et-E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ja </a:t>
            </a:r>
            <a:r>
              <a:rPr lang="et-EE" sz="20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lennuvälja piirangupinna </a:t>
            </a:r>
            <a:r>
              <a:rPr lang="et-E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alal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t-E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Rahandusministeeriumi hinnangul on </a:t>
            </a:r>
            <a:r>
              <a:rPr lang="et-EE" sz="20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vastuolu maakonnaplaneeringuga</a:t>
            </a:r>
            <a:r>
              <a:rPr lang="et-E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mida ei saa lahendada detailplaneeringuga, vaid tarvis on uus üldplaneering kehtestada enne kui avaneb võimalus kaaluda </a:t>
            </a:r>
            <a:r>
              <a:rPr lang="et-EE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dp</a:t>
            </a:r>
            <a:r>
              <a:rPr lang="et-E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kehtestamist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t-E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ühel piirkonna maaomanikul </a:t>
            </a:r>
            <a:r>
              <a:rPr lang="et-EE" sz="20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puudusid vastuväited </a:t>
            </a:r>
            <a:r>
              <a:rPr lang="et-E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asukohaalternatiivide võrdlusele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t-E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piirkonna maaomanike ülekaalukas </a:t>
            </a:r>
            <a:r>
              <a:rPr lang="et-EE" sz="20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vastuseis</a:t>
            </a:r>
            <a:r>
              <a:rPr lang="et-E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tagalakeskuse kavandamisele </a:t>
            </a:r>
            <a:br>
              <a:rPr lang="et-E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t-E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(kokku 8 pöördumist kokku enam kui 30 inimeselt)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t-EE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9856" y="1123353"/>
            <a:ext cx="103511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0133013" algn="r"/>
              </a:tabLst>
            </a:pPr>
            <a:r>
              <a:rPr lang="et-EE" sz="1400" b="1" dirty="0" smtClean="0">
                <a:solidFill>
                  <a:srgbClr val="00B0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KAITSELIIDU TAGALAKESKUSE DETAILPLANEERING 	</a:t>
            </a:r>
            <a:r>
              <a:rPr lang="et-EE" sz="1400" dirty="0" smtClean="0">
                <a:solidFill>
                  <a:srgbClr val="00B0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 mai 2024   Rapla Kultuurikeskus</a:t>
            </a:r>
            <a:endParaRPr lang="et-EE" sz="1400" dirty="0">
              <a:solidFill>
                <a:srgbClr val="00B02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58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9855" y="1526104"/>
            <a:ext cx="1054884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350"/>
            <a:r>
              <a:rPr lang="et-EE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Piirkonna maaomanike vastuseisu põhjused: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t-E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vastuolu kõigi varasemate strateegiliste dokumentidega, ootamatu pööre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t-E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Sulupere küla elanikud on oma elu korraldamisel lähtunud teadmisest, et piirkonnas on rahulik </a:t>
            </a:r>
            <a:r>
              <a:rPr lang="et-EE" sz="20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elamupiirkond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t-EE" sz="20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õiguskindluse riive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t-EE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riigikaitselise</a:t>
            </a:r>
            <a:r>
              <a:rPr lang="et-E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ehitise asukoha eelvalik tegemata ja KSH läbi viimata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t-E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eelhinnangus puudulikult käsitletud mõjud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t-E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asukohaalternatiivide analüüs pole koostatud sõltumatu eksperdi poolt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t-E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ohuhinnang pole erapooletu eksperdi koostatud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t-E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kallutatult läbiviidud planeeringumenetluse tulemus pole õiguspärane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t-E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oluliselt on alahinnatud tagalakeskuse relvastuse ja laskemoona varusid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t-E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tagalakeskusel on oluline roll ka sõjalise konflikti korral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t-E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Kaitseliit võiks kinni pidada kogukondlikkuse põhimõttest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t-EE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t-EE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t-EE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t-EE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9856" y="1123353"/>
            <a:ext cx="103511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0133013" algn="r"/>
              </a:tabLst>
            </a:pPr>
            <a:r>
              <a:rPr lang="et-EE" sz="1400" b="1" dirty="0" smtClean="0">
                <a:solidFill>
                  <a:srgbClr val="00B0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KAITSELIIDU TAGALAKESKUSE DETAILPLANEERING 	</a:t>
            </a:r>
            <a:r>
              <a:rPr lang="et-EE" sz="1400" dirty="0" smtClean="0">
                <a:solidFill>
                  <a:srgbClr val="00B0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 mai 2024   Rapla Kultuurikeskus</a:t>
            </a:r>
            <a:endParaRPr lang="et-EE" sz="1400" dirty="0">
              <a:solidFill>
                <a:srgbClr val="00B02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32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2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25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25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9856" y="1123353"/>
            <a:ext cx="103511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0133013" algn="r"/>
              </a:tabLst>
            </a:pPr>
            <a:r>
              <a:rPr lang="et-EE" sz="1400" b="1" dirty="0" smtClean="0">
                <a:solidFill>
                  <a:srgbClr val="00B0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KAITSELIIDU TAGALAKESKUSE DETAILPLANEERING 	</a:t>
            </a:r>
            <a:r>
              <a:rPr lang="et-EE" sz="1400" dirty="0" smtClean="0">
                <a:solidFill>
                  <a:srgbClr val="00B0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 mai 2024   Rapla Kultuurikeskus</a:t>
            </a:r>
            <a:endParaRPr lang="et-EE" sz="1400" dirty="0">
              <a:solidFill>
                <a:srgbClr val="00B02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https://rapla.ee/image/journal/article?img_id=35463013&amp;t=171507370107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6537"/>
            <a:ext cx="6685280" cy="392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lt 4">
            <a:hlinkClick r:id="rId3"/>
          </p:cNvPr>
          <p:cNvPicPr>
            <a:picLocks noChangeAspect="1"/>
          </p:cNvPicPr>
          <p:nvPr/>
        </p:nvPicPr>
        <p:blipFill rotWithShape="1">
          <a:blip r:embed="rId5"/>
          <a:srcRect r="8706"/>
          <a:stretch/>
        </p:blipFill>
        <p:spPr>
          <a:xfrm>
            <a:off x="6771358" y="1506537"/>
            <a:ext cx="3835682" cy="393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08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'i kujundus">
  <a:themeElements>
    <a:clrScheme name="Rohelin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evumärgatavad osakesed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lus1" id="{1094B95A-0ADF-42EA-BD6E-DDDB9AC96E1A}" vid="{E741D99E-140A-4AE9-9F59-0FC6C543955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Rapla vald</Template>
  <TotalTime>181</TotalTime>
  <Words>298</Words>
  <PresentationFormat>Laiekraan</PresentationFormat>
  <Paragraphs>49</Paragraphs>
  <Slides>6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3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6</vt:i4>
      </vt:variant>
    </vt:vector>
  </HeadingPairs>
  <TitlesOfParts>
    <vt:vector size="10" baseType="lpstr">
      <vt:lpstr>Arial</vt:lpstr>
      <vt:lpstr>Tahoma</vt:lpstr>
      <vt:lpstr>Wingdings</vt:lpstr>
      <vt:lpstr>Office'i kujundus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2024-05-07T06:08:51Z</dcterms:created>
  <dcterms:modified xsi:type="dcterms:W3CDTF">2024-05-07T12:49:26Z</dcterms:modified>
</cp:coreProperties>
</file>