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85" r:id="rId6"/>
    <p:sldId id="283" r:id="rId7"/>
    <p:sldId id="284" r:id="rId8"/>
    <p:sldId id="274" r:id="rId9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33"/>
    <a:srgbClr val="CC0066"/>
    <a:srgbClr val="CCFF99"/>
    <a:srgbClr val="CCFF66"/>
    <a:srgbClr val="99CC00"/>
    <a:srgbClr val="006600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371" autoAdjust="0"/>
  </p:normalViewPr>
  <p:slideViewPr>
    <p:cSldViewPr>
      <p:cViewPr varScale="1">
        <p:scale>
          <a:sx n="99" d="100"/>
          <a:sy n="99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98E475-47D9-420C-AF51-ED56827E4721}" type="datetimeFigureOut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EF560A-2C51-469F-8959-29D4CD05E26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0613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F560A-2C51-469F-8959-29D4CD05E26A}" type="slidenum">
              <a:rPr lang="et-EE" smtClean="0"/>
              <a:pPr>
                <a:defRPr/>
              </a:pPr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117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Hannes\Pictures\käsitöö\tibu.gif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059113" y="44450"/>
            <a:ext cx="302418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5B788-8BF7-4F93-8C59-2887738704E3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13CB5-32A7-4866-B948-7B1D8243F53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5B3B-E542-4D3B-8176-126DCE0D49D3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1E6E-4059-4780-826D-1C548064271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5B66-C77E-44B2-9FF1-BEF46AA04587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8257-DD7A-4E52-BCB7-013F72089E7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DBD6-1297-4F29-B869-6D1D9A11740F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B264-41E1-4AE8-938F-955A6D34775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647D-3B3E-4467-B01A-CFE13DA5D770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55E9-0A69-4A80-AEC2-85396591AF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A85C-05F6-48CF-A441-EA152BEEF2F8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0A8FB-C74C-4B6C-A9A4-BCB3647F300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061A-FF31-4690-BAB8-D103D0387BA6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BF98-B148-4991-ACD6-5462C207401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9BB23-B895-49F9-9F0C-F432E5511A77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3A0C-9C16-438C-B000-551B7AFE0B9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8B36-D7F1-4B99-9C66-099D14332D0D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808A-A292-48E5-B19B-EE101BFC788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4323-7212-4ADD-B770-1786BE8F8A23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46CB-E564-4654-8A7B-412A0E54E3D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10F4-BDEE-4FCF-A34F-87FF645ABADB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1ACF9-D6AA-4919-A4FF-B88C06FEE0B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151D-A0A9-49AC-96B2-8F06296BC7FE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2857-B9CE-46DD-B691-A439DA9FA9F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2A95-0992-4B28-92CC-17C97997CABB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FC33-101F-43A0-B304-6F39E5391FF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9737-3240-4DDE-AA6B-4858B6EEC28D}" type="datetime1">
              <a:rPr lang="et-EE"/>
              <a:pPr>
                <a:defRPr/>
              </a:pPr>
              <a:t>30.04.2024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64DD-1665-4449-8832-D67AECC55E3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aust-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Klõpsake tiitlilaadi muutmiseks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Klõpsake juhtslaidi teksti laadide redigeerimiseks</a:t>
            </a:r>
          </a:p>
          <a:p>
            <a:pPr lvl="1"/>
            <a:r>
              <a:rPr lang="en-US" smtClean="0"/>
              <a:t>Teine tase</a:t>
            </a:r>
          </a:p>
          <a:p>
            <a:pPr lvl="2"/>
            <a:r>
              <a:rPr lang="en-US" smtClean="0"/>
              <a:t>Kolmas tase</a:t>
            </a:r>
          </a:p>
          <a:p>
            <a:pPr lvl="3"/>
            <a:r>
              <a:rPr lang="en-US" smtClean="0"/>
              <a:t>Neljas tase</a:t>
            </a:r>
          </a:p>
          <a:p>
            <a:pPr lvl="4"/>
            <a:r>
              <a:rPr lang="en-US" smtClean="0"/>
              <a:t>Viies tase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t-EE" dirty="0" smtClean="0"/>
              <a:t>29.11.2016</a:t>
            </a:r>
            <a:endParaRPr lang="et-EE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 dirty="0"/>
          </a:p>
        </p:txBody>
      </p:sp>
      <p:pic>
        <p:nvPicPr>
          <p:cNvPr id="1031" name="Picture 8" descr="klkotka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9388" y="125413"/>
            <a:ext cx="1089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32D50A-D75B-4DC1-9117-BE2EF8219FA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s.jarve2@kaitseliit.e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8604448" cy="22322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b="1" dirty="0" smtClean="0">
                <a:solidFill>
                  <a:srgbClr val="0070C0"/>
                </a:solidFill>
              </a:rPr>
              <a:t>KOPRAMÄE DP ESKIIS</a:t>
            </a:r>
            <a:br>
              <a:rPr lang="et-EE" b="1" dirty="0" smtClean="0">
                <a:solidFill>
                  <a:srgbClr val="0070C0"/>
                </a:solidFill>
              </a:rPr>
            </a:br>
            <a:r>
              <a:rPr lang="et-EE" b="1" dirty="0" smtClean="0">
                <a:solidFill>
                  <a:srgbClr val="0070C0"/>
                </a:solidFill>
              </a:rPr>
              <a:t>avalik arutelu</a:t>
            </a:r>
            <a:br>
              <a:rPr lang="et-EE" b="1" dirty="0" smtClean="0">
                <a:solidFill>
                  <a:srgbClr val="0070C0"/>
                </a:solidFill>
              </a:rPr>
            </a:br>
            <a:r>
              <a:rPr lang="et-EE" sz="2800" b="1" dirty="0" smtClean="0"/>
              <a:t>Rapla</a:t>
            </a:r>
            <a:r>
              <a:rPr lang="et-EE" sz="2800" b="1" dirty="0"/>
              <a:t/>
            </a:r>
            <a:br>
              <a:rPr lang="et-EE" sz="2800" b="1" dirty="0"/>
            </a:br>
            <a:r>
              <a:rPr lang="et-EE" sz="2800" b="1" dirty="0" smtClean="0"/>
              <a:t>07.05.2024</a:t>
            </a:r>
            <a:endParaRPr lang="et-EE" sz="2400" dirty="0" smtClean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835696" y="5323495"/>
            <a:ext cx="6400800" cy="1124421"/>
          </a:xfrm>
        </p:spPr>
        <p:txBody>
          <a:bodyPr/>
          <a:lstStyle/>
          <a:p>
            <a:r>
              <a:rPr lang="et-EE" sz="2000" dirty="0" smtClean="0"/>
              <a:t>Andres Järve</a:t>
            </a:r>
          </a:p>
          <a:p>
            <a:r>
              <a:rPr lang="et-EE" sz="2000" dirty="0" smtClean="0"/>
              <a:t>Kaitseliidu peastaap, kinnisvara </a:t>
            </a:r>
          </a:p>
          <a:p>
            <a:r>
              <a:rPr lang="et-EE" sz="2000" dirty="0" smtClean="0"/>
              <a:t>osakonna spetsialist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000" dirty="0"/>
              <a:t>KAITSELIIDU STAABI- JA TAGALAKESKUS</a:t>
            </a:r>
            <a:br>
              <a:rPr lang="et-EE" sz="2000" dirty="0"/>
            </a:br>
            <a:r>
              <a:rPr lang="et-EE" sz="2000" dirty="0"/>
              <a:t>(KOPRAMÄE, SULUPERE KÜLA, RAPLA VALD</a:t>
            </a:r>
            <a:r>
              <a:rPr lang="et-EE" sz="2000" dirty="0" smtClean="0"/>
              <a:t>)</a:t>
            </a:r>
            <a:br>
              <a:rPr lang="et-EE" sz="2000" dirty="0" smtClean="0"/>
            </a:br>
            <a:r>
              <a:rPr lang="et-EE" sz="2000" dirty="0"/>
              <a:t>foto: Siim </a:t>
            </a:r>
            <a:r>
              <a:rPr lang="et-EE" sz="2000" dirty="0" err="1"/>
              <a:t>Solman</a:t>
            </a:r>
            <a:r>
              <a:rPr lang="et-EE" sz="2000" dirty="0"/>
              <a:t>, Raplamaa Sõnumid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032448" cy="28533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155623" cy="285338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07.05.2024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D808A-A292-48E5-B19B-EE101BFC7881}" type="slidenum">
              <a:rPr lang="et-EE" smtClean="0"/>
              <a:pPr>
                <a:defRPr/>
              </a:pPr>
              <a:t>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57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t-EE" sz="2000" dirty="0" smtClean="0"/>
              <a:t>KAITSELIIDU STAABI- JA TAGALAKESKUS</a:t>
            </a:r>
            <a:br>
              <a:rPr lang="et-EE" sz="2000" dirty="0" smtClean="0"/>
            </a:br>
            <a:r>
              <a:rPr lang="et-EE" sz="2000" dirty="0" smtClean="0"/>
              <a:t>(KOPRAMÄE, SULUPERE KÜLA, RAPLA VALD)</a:t>
            </a:r>
            <a:endParaRPr lang="et-EE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200" dirty="0"/>
              <a:t>Sulupere küla, Kopramäe maaüksus (100% maatulundusmaa, pindala 132 473 m², </a:t>
            </a:r>
            <a:r>
              <a:rPr lang="et-EE" sz="1200" dirty="0" err="1"/>
              <a:t>kat.tunnus</a:t>
            </a:r>
            <a:r>
              <a:rPr lang="et-EE" sz="1200" dirty="0"/>
              <a:t> 66901:001:0314</a:t>
            </a:r>
            <a:r>
              <a:rPr lang="et-EE" sz="1200" dirty="0" smtClean="0"/>
              <a:t>)</a:t>
            </a:r>
            <a:endParaRPr lang="et-EE" sz="1200" dirty="0"/>
          </a:p>
          <a:p>
            <a:pPr lvl="0"/>
            <a:r>
              <a:rPr lang="et-EE" sz="1200" dirty="0" smtClean="0"/>
              <a:t>krundi </a:t>
            </a:r>
            <a:r>
              <a:rPr lang="et-EE" sz="1200" dirty="0"/>
              <a:t>kasutamise sihtotstarve: kaitseväe hoone ja rajatiste maa (RT);</a:t>
            </a:r>
          </a:p>
          <a:p>
            <a:pPr lvl="0"/>
            <a:r>
              <a:rPr lang="et-EE" sz="1200" dirty="0"/>
              <a:t>katastriüksuse sihtotstarve maakatastriseaduse kohaselt: riigikaitsemaa;</a:t>
            </a:r>
          </a:p>
          <a:p>
            <a:pPr lvl="0"/>
            <a:r>
              <a:rPr lang="et-EE" sz="1200" dirty="0"/>
              <a:t>lubatud hoonete arv krundil: kuni 6;</a:t>
            </a:r>
          </a:p>
          <a:p>
            <a:pPr lvl="0"/>
            <a:r>
              <a:rPr lang="et-EE" sz="1200" dirty="0"/>
              <a:t>lubatud suurim hoonete ehitisealune pind: 4500 m²;</a:t>
            </a:r>
          </a:p>
          <a:p>
            <a:pPr lvl="0"/>
            <a:r>
              <a:rPr lang="et-EE" sz="1200" dirty="0"/>
              <a:t>hoonete suurim lubatud kõrgus: 15 m;</a:t>
            </a:r>
          </a:p>
          <a:p>
            <a:pPr lvl="0"/>
            <a:r>
              <a:rPr lang="et-EE" sz="1200" dirty="0"/>
              <a:t>olulise avaliku huviga rajatiste arv: 1 sidemast;</a:t>
            </a:r>
          </a:p>
          <a:p>
            <a:pPr lvl="0"/>
            <a:r>
              <a:rPr lang="et-EE" sz="1200" dirty="0"/>
              <a:t>olulise avaliku huviga rajatise suurim kõrgus: 45 m;</a:t>
            </a:r>
          </a:p>
          <a:p>
            <a:pPr lvl="0"/>
            <a:r>
              <a:rPr lang="et-EE" sz="1200" dirty="0"/>
              <a:t>sõidukite parkla pind: kuni 11 000 m².</a:t>
            </a:r>
          </a:p>
          <a:p>
            <a:pPr marL="0" indent="0">
              <a:buNone/>
            </a:pPr>
            <a:endParaRPr lang="et-EE" sz="1200" dirty="0" smtClean="0"/>
          </a:p>
          <a:p>
            <a:pPr marL="0" indent="0">
              <a:buNone/>
            </a:pPr>
            <a:r>
              <a:rPr lang="et-EE" sz="1200" dirty="0" smtClean="0"/>
              <a:t>Kaitseliidu </a:t>
            </a:r>
            <a:r>
              <a:rPr lang="et-EE" sz="1200" dirty="0"/>
              <a:t>Rapla maleva staabi- ja </a:t>
            </a:r>
            <a:r>
              <a:rPr lang="et-EE" sz="1200" dirty="0" smtClean="0"/>
              <a:t>tagalakeskus:</a:t>
            </a:r>
          </a:p>
          <a:p>
            <a:pPr marL="0" indent="0">
              <a:buNone/>
            </a:pPr>
            <a:r>
              <a:rPr lang="et-EE" sz="1200" dirty="0" smtClean="0"/>
              <a:t>piirkondlik </a:t>
            </a:r>
            <a:r>
              <a:rPr lang="et-EE" sz="1200" dirty="0" err="1" smtClean="0"/>
              <a:t>riigikaitseline</a:t>
            </a:r>
            <a:r>
              <a:rPr lang="et-EE" sz="1200" dirty="0" smtClean="0"/>
              <a:t> administratiivobjekt, </a:t>
            </a:r>
            <a:r>
              <a:rPr lang="et-EE" sz="1200" dirty="0"/>
              <a:t>mis võimaldab Kaitseliidul täita </a:t>
            </a:r>
            <a:r>
              <a:rPr lang="et-EE" sz="1200" dirty="0" err="1"/>
              <a:t>riigikaitselisi</a:t>
            </a:r>
            <a:r>
              <a:rPr lang="et-EE" sz="1200" dirty="0"/>
              <a:t> ülesandeid tänapäevases töökeskkonnas.</a:t>
            </a:r>
          </a:p>
          <a:p>
            <a:pPr marL="0" indent="0">
              <a:buNone/>
            </a:pPr>
            <a:endParaRPr lang="et-EE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07.05.2024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0A8FB-C74C-4B6C-A9A4-BCB3647F300A}" type="slidenum">
              <a:rPr lang="et-EE" smtClean="0"/>
              <a:pPr>
                <a:defRPr/>
              </a:pPr>
              <a:t>3</a:t>
            </a:fld>
            <a:endParaRPr lang="et-EE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2654"/>
            <a:ext cx="4038600" cy="2161054"/>
          </a:xfrm>
        </p:spPr>
      </p:pic>
    </p:spTree>
    <p:extLst>
      <p:ext uri="{BB962C8B-B14F-4D97-AF65-F5344CB8AC3E}">
        <p14:creationId xmlns:p14="http://schemas.microsoft.com/office/powerpoint/2010/main" val="15172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t-EE" sz="2000" dirty="0"/>
              <a:t>KAITSELIIDU STAABI- JA TAGALAKESKUS</a:t>
            </a:r>
            <a:br>
              <a:rPr lang="et-EE" sz="2000" dirty="0"/>
            </a:br>
            <a:r>
              <a:rPr lang="et-EE" sz="2000" dirty="0"/>
              <a:t>(KOPRAMÄE, SULUPERE KÜLA, RAPLA VALD)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42" y="1600200"/>
            <a:ext cx="6231115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07.05.2024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4BF98-B148-4991-ACD6-5462C2074019}" type="slidenum">
              <a:rPr lang="et-EE" smtClean="0"/>
              <a:pPr>
                <a:defRPr/>
              </a:pPr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338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TÄNAN!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>
                <a:hlinkClick r:id="rId2"/>
              </a:rPr>
              <a:t>andres.jarve2@kaitseliit.ee</a:t>
            </a:r>
            <a:endParaRPr lang="et-EE" dirty="0" smtClean="0"/>
          </a:p>
          <a:p>
            <a:r>
              <a:rPr lang="et-EE" dirty="0" smtClean="0"/>
              <a:t>717 9124 / 510 6838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07.05.2024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3CB5-32A7-4866-B948-7B1D8243F53F}" type="slidenum">
              <a:rPr lang="et-EE" smtClean="0"/>
              <a:pPr>
                <a:defRPr/>
              </a:pPr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74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itseliit">
  <a:themeElements>
    <a:clrScheme name="Kohandatud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handatud 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handatud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andatud 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andatud 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andatud 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andatud 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andatud 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andatud 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andatud 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andatud 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andatud 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andatud 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andatud 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E892931E473B4C926FA75EE9AA634C" ma:contentTypeVersion="19" ma:contentTypeDescription="Loo uus dokument" ma:contentTypeScope="" ma:versionID="8cd664858010c11b587cb84e047145bd">
  <xsd:schema xmlns:xsd="http://www.w3.org/2001/XMLSchema" xmlns:xs="http://www.w3.org/2001/XMLSchema" xmlns:p="http://schemas.microsoft.com/office/2006/metadata/properties" xmlns:ns2="4b5614c0-5931-4110-98da-bc36711d077b" xmlns:ns3="http://schemas.microsoft.com/sharepoint/v4" xmlns:ns4="a8ee4fc8-837c-483d-81ef-3dfa32847a65" targetNamespace="http://schemas.microsoft.com/office/2006/metadata/properties" ma:root="true" ma:fieldsID="8128806b3d98d1fa2aff502df3bf3e73" ns2:_="" ns3:_="" ns4:_="">
    <xsd:import namespace="4b5614c0-5931-4110-98da-bc36711d077b"/>
    <xsd:import namespace="http://schemas.microsoft.com/sharepoint/v4"/>
    <xsd:import namespace="a8ee4fc8-837c-483d-81ef-3dfa32847a65"/>
    <xsd:element name="properties">
      <xsd:complexType>
        <xsd:sequence>
          <xsd:element name="documentManagement">
            <xsd:complexType>
              <xsd:all>
                <xsd:element ref="ns2:Dokumendi_x0020_liik" minOccurs="0"/>
                <xsd:element ref="ns2:Valdkond" minOccurs="0"/>
                <xsd:element ref="ns2:Valdkonna_x0020_m_x00e4_rks_x00f5_nad" minOccurs="0"/>
                <xsd:element ref="ns2:Kehtvus" minOccurs="0"/>
                <xsd:element ref="ns2:Sihtgrupp"/>
                <xsd:element ref="ns2:Skoop" minOccurs="0"/>
                <xsd:element ref="ns2:Viide_x0020_GoPro_x002d_s" minOccurs="0"/>
                <xsd:element ref="ns2:T_x00e4_iendavad_x0020_m_x00e4_rks_x00f5_nad" minOccurs="0"/>
                <xsd:element ref="ns3:IconOverlay" minOccurs="0"/>
                <xsd:element ref="ns2:Kehtestatud" minOccurs="0"/>
                <xsd:element ref="ns2:L_x00fc_hikirjeldus" minOccurs="0"/>
                <xsd:element ref="ns2:IDseo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614c0-5931-4110-98da-bc36711d077b" elementFormDefault="qualified">
    <xsd:import namespace="http://schemas.microsoft.com/office/2006/documentManagement/types"/>
    <xsd:import namespace="http://schemas.microsoft.com/office/infopath/2007/PartnerControls"/>
    <xsd:element name="Dokumendi_x0020_liik" ma:index="2" nillable="true" ma:displayName="Dokumendi liik" ma:format="Dropdown" ma:internalName="Dokumendi_x0020_liik">
      <xsd:simpleType>
        <xsd:restriction base="dms:Choice">
          <xsd:enumeration value="Blankett"/>
          <xsd:enumeration value="Eeskiri"/>
          <xsd:enumeration value="Juhend"/>
          <xsd:enumeration value="Kasutusjuhend"/>
          <xsd:enumeration value="Kiri"/>
          <xsd:enumeration value="Kord"/>
          <xsd:enumeration value="Käskkiri"/>
          <xsd:enumeration value="Koolitusmaterjalid"/>
          <xsd:enumeration value="Leping"/>
          <xsd:enumeration value="Määrus"/>
          <xsd:enumeration value="Otsus"/>
          <xsd:enumeration value="Põhimäärus"/>
          <xsd:enumeration value="Sisemine kiri"/>
          <xsd:enumeration value="Memo"/>
        </xsd:restriction>
      </xsd:simpleType>
    </xsd:element>
    <xsd:element name="Valdkond" ma:index="3" nillable="true" ma:displayName="Valdkond" ma:internalName="Valdkond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Üldine"/>
                    <xsd:enumeration value="Info- ja teabehaldus"/>
                    <xsd:enumeration value="Infoturve"/>
                    <xsd:enumeration value="Julgeolek"/>
                    <xsd:enumeration value="Noored Kotkad"/>
                    <xsd:enumeration value="Kinnisvara"/>
                    <xsd:enumeration value="Kodutütred"/>
                    <xsd:enumeration value="Operatiiv"/>
                    <xsd:enumeration value="Personal"/>
                    <xsd:enumeration value="Planeerimine"/>
                    <xsd:enumeration value="Rahandus"/>
                    <xsd:enumeration value="Side ja IT"/>
                    <xsd:enumeration value="Tagala"/>
                    <xsd:enumeration value="Teavitus"/>
                    <xsd:enumeration value="Töökorraldus"/>
                    <xsd:enumeration value="Väljaõpe"/>
                    <xsd:enumeration value="Õigusteenindus"/>
                  </xsd:restriction>
                </xsd:simpleType>
              </xsd:element>
            </xsd:sequence>
          </xsd:extension>
        </xsd:complexContent>
      </xsd:complexType>
    </xsd:element>
    <xsd:element name="Valdkonna_x0020_m_x00e4_rks_x00f5_nad" ma:index="4" nillable="true" ma:displayName="Valdkonna märksõnad" ma:format="Dropdown" ma:internalName="Valdkonna_x0020_m_x00e4_rks_x00f5_nad">
      <xsd:simpleType>
        <xsd:restriction base="dms:Choice">
          <xsd:enumeration value="Andmekaitse"/>
          <xsd:enumeration value="Arhiiv"/>
          <xsd:enumeration value="Arengu- ja hindamisvestlused"/>
          <xsd:enumeration value="Asjaajamine"/>
          <xsd:enumeration value="Doktriinid"/>
          <xsd:enumeration value="Erialaväljaõpe"/>
          <xsd:enumeration value="Ergutused ja teenetemärgid"/>
          <xsd:enumeration value="GoPro"/>
          <xsd:enumeration value="Hankelepingud"/>
          <xsd:enumeration value="Hüvitised"/>
          <xsd:enumeration value="Infoturve"/>
          <xsd:enumeration value="Infoalane töökorraldus"/>
          <xsd:enumeration value="IT kasutajale"/>
          <xsd:enumeration value="Kinnisvara"/>
          <xsd:enumeration value="KL peastaap"/>
          <xsd:enumeration value="Lasketiirud ja harjutusväljad"/>
          <xsd:enumeration value="Liikmeskond"/>
          <xsd:enumeration value="Lähetused, koolitused"/>
          <xsd:enumeration value="Lühendid"/>
          <xsd:enumeration value="Materjaliarvestus"/>
          <xsd:enumeration value="Meditsiin"/>
          <xsd:enumeration value="Mittesõjaväeline väljaõpe"/>
          <xsd:enumeration value=".Muu"/>
          <xsd:enumeration value="Ohutus"/>
          <xsd:enumeration value="Põhimäärused"/>
          <xsd:enumeration value="Religioosne tegevus"/>
          <xsd:enumeration value="Relvastus"/>
          <xsd:enumeration value="Riigikaitseõpetus"/>
          <xsd:enumeration value="Riigisaladuse käitlemine, load"/>
          <xsd:enumeration value="Sharepoint"/>
          <xsd:enumeration value="Side"/>
          <xsd:enumeration value="Siseveeb"/>
          <xsd:enumeration value="Sõjaväeline väljaõpe"/>
          <xsd:enumeration value="SVÕ Erialaväljaõpe"/>
          <xsd:enumeration value="Teatamiskohustus reisimisel"/>
          <xsd:enumeration value="Tegevteenistus, reserv"/>
          <xsd:enumeration value="Transport"/>
          <xsd:enumeration value="Tööohutus, töötervishoid"/>
          <xsd:enumeration value="Töötamine Kaitseliidus"/>
          <xsd:enumeration value="Uuele teenistujale"/>
          <xsd:enumeration value="Uuringud"/>
          <xsd:enumeration value="Varustus"/>
          <xsd:enumeration value="Õpituvastused"/>
          <xsd:enumeration value="."/>
        </xsd:restriction>
      </xsd:simpleType>
    </xsd:element>
    <xsd:element name="Kehtvus" ma:index="5" nillable="true" ma:displayName="Kehtivus" ma:default="Jah" ma:format="Dropdown" ma:internalName="Kehtvus">
      <xsd:simpleType>
        <xsd:restriction base="dms:Choice">
          <xsd:enumeration value="Jah"/>
          <xsd:enumeration value="Ei"/>
        </xsd:restriction>
      </xsd:simpleType>
    </xsd:element>
    <xsd:element name="Sihtgrupp" ma:index="6" ma:displayName="Sihtgrupp" ma:format="Dropdown" ma:internalName="Sihtgrupp" ma:readOnly="false">
      <xsd:simpleType>
        <xsd:restriction base="dms:Choice">
          <xsd:enumeration value="Teenistujad"/>
          <xsd:enumeration value="Tegevväelased"/>
          <xsd:enumeration value="Vabatahtlikud"/>
          <xsd:enumeration value="Teenistujad ja vabatahtlikud"/>
        </xsd:restriction>
      </xsd:simpleType>
    </xsd:element>
    <xsd:element name="Skoop" ma:index="7" nillable="true" ma:displayName="Skoop" ma:format="Dropdown" ma:internalName="Skoop">
      <xsd:simpleType>
        <xsd:restriction base="dms:Choice">
          <xsd:enumeration value="KMIN VA"/>
          <xsd:enumeration value="KV ja KL"/>
          <xsd:enumeration value="KL ülene"/>
          <xsd:enumeration value="KLPS"/>
          <xsd:enumeration value="Rahvusvahelised"/>
        </xsd:restriction>
      </xsd:simpleType>
    </xsd:element>
    <xsd:element name="Viide_x0020_GoPro_x002d_s" ma:index="8" nillable="true" ma:displayName="Viide GoPro-s" ma:description="Dokumendi number (selle puudumisel asja number)" ma:internalName="Viide_x0020_GoPro_x002d_s">
      <xsd:simpleType>
        <xsd:restriction base="dms:Text">
          <xsd:maxLength value="255"/>
        </xsd:restriction>
      </xsd:simpleType>
    </xsd:element>
    <xsd:element name="T_x00e4_iendavad_x0020_m_x00e4_rks_x00f5_nad" ma:index="9" nillable="true" ma:displayName="Täiendavad märksõnad" ma:internalName="T_x00e4_iendavad_x0020_m_x00e4_rks_x00f5_nad">
      <xsd:simpleType>
        <xsd:restriction base="dms:Text">
          <xsd:maxLength value="255"/>
        </xsd:restriction>
      </xsd:simpleType>
    </xsd:element>
    <xsd:element name="Kehtestatud" ma:index="17" nillable="true" ma:displayName="Kehtestatud" ma:format="DateOnly" ma:internalName="Kehtestatud">
      <xsd:simpleType>
        <xsd:restriction base="dms:DateTime"/>
      </xsd:simpleType>
    </xsd:element>
    <xsd:element name="L_x00fc_hikirjeldus" ma:index="18" nillable="true" ma:displayName="Kirjeldus" ma:internalName="L_x00fc_hikirjeldus">
      <xsd:simpleType>
        <xsd:restriction base="dms:Note"/>
      </xsd:simpleType>
    </xsd:element>
    <xsd:element name="IDseos" ma:index="19" nillable="true" ma:displayName="IDseos" ma:default="0" ma:description="Täidab SP seadistaja" ma:internalName="IDseo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e4fc8-837c-483d-81ef-3dfa32847a6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utüüp"/>
        <xsd:element ref="dc:title" minOccurs="0" maxOccurs="1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dkond xmlns="4b5614c0-5931-4110-98da-bc36711d077b">
      <Value>Töökorraldus</Value>
    </Valdkond>
    <Kehtvus xmlns="4b5614c0-5931-4110-98da-bc36711d077b">Ei</Kehtvus>
    <IconOverlay xmlns="http://schemas.microsoft.com/sharepoint/v4" xsi:nil="true"/>
    <Sihtgrupp xmlns="4b5614c0-5931-4110-98da-bc36711d077b"/>
    <Viide_x0020_GoPro_x002d_s xmlns="4b5614c0-5931-4110-98da-bc36711d077b" xsi:nil="true"/>
    <Dokumendi_x0020_liik xmlns="4b5614c0-5931-4110-98da-bc36711d077b" xsi:nil="true"/>
    <L_x00fc_hikirjeldus xmlns="4b5614c0-5931-4110-98da-bc36711d077b" xsi:nil="true"/>
    <T_x00e4_iendavad_x0020_m_x00e4_rks_x00f5_nad xmlns="4b5614c0-5931-4110-98da-bc36711d077b" xsi:nil="true"/>
    <Kehtestatud xmlns="4b5614c0-5931-4110-98da-bc36711d077b" xsi:nil="true"/>
    <Valdkonna_x0020_m_x00e4_rks_x00f5_nad xmlns="4b5614c0-5931-4110-98da-bc36711d077b">Asjaajamine</Valdkonna_x0020_m_x00e4_rks_x00f5_nad>
    <Skoop xmlns="4b5614c0-5931-4110-98da-bc36711d077b" xsi:nil="true"/>
    <IDseos xmlns="4b5614c0-5931-4110-98da-bc36711d077b">false</IDseos>
  </documentManagement>
</p:properties>
</file>

<file path=customXml/itemProps1.xml><?xml version="1.0" encoding="utf-8"?>
<ds:datastoreItem xmlns:ds="http://schemas.openxmlformats.org/officeDocument/2006/customXml" ds:itemID="{79BAE63F-7772-4CE2-80F5-2E1466FFF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5614c0-5931-4110-98da-bc36711d077b"/>
    <ds:schemaRef ds:uri="http://schemas.microsoft.com/sharepoint/v4"/>
    <ds:schemaRef ds:uri="a8ee4fc8-837c-483d-81ef-3dfa32847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E07FB2-ED28-43A4-8760-B4AA8D0306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EFDCA-6F67-425D-952B-B4171B08C8D5}">
  <ds:schemaRefs>
    <ds:schemaRef ds:uri="a8ee4fc8-837c-483d-81ef-3dfa32847a65"/>
    <ds:schemaRef ds:uri="http://schemas.microsoft.com/sharepoint/v4"/>
    <ds:schemaRef ds:uri="http://purl.org/dc/terms/"/>
    <ds:schemaRef ds:uri="http://schemas.openxmlformats.org/package/2006/metadata/core-properties"/>
    <ds:schemaRef ds:uri="4b5614c0-5931-4110-98da-bc36711d077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Kaitseliit</Template>
  <TotalTime>3079</TotalTime>
  <Words>197</Words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Kaitseliit</vt:lpstr>
      <vt:lpstr>KOPRAMÄE DP ESKIIS avalik arutelu Rapla 07.05.2024</vt:lpstr>
      <vt:lpstr>KAITSELIIDU STAABI- JA TAGALAKESKUS (KOPRAMÄE, SULUPERE KÜLA, RAPLA VALD) foto: Siim Solman, Raplamaa Sõnumid</vt:lpstr>
      <vt:lpstr>KAITSELIIDU STAABI- JA TAGALAKESKUS (KOPRAMÄE, SULUPERE KÜLA, RAPLA VALD)</vt:lpstr>
      <vt:lpstr>KAITSELIIDU STAABI- JA TAGALAKESKUS (KOPRAMÄE, SULUPERE KÜLA, RAPLA VALD)</vt:lpstr>
      <vt:lpstr>TÄNAN!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2013-04-17T08:06:30Z</dcterms:created>
  <dcterms:modified xsi:type="dcterms:W3CDTF">2024-04-30T10:31:51Z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0x0101005EE892931E473B4C926FA75EE9AA634C</vt:lpwstr>
  </property>
</Properties>
</file>