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08BD6D90-D0F1-4BF5-99A4-17B04933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="" xmlns:a16="http://schemas.microsoft.com/office/drawing/2014/main" id="{8763AC8D-26F3-49F1-B8C7-1A496467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3B4FE61C-0F5D-4A77-9A29-5E27EC48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22DC5D79-D270-49C8-9246-94C7F06C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329B9FAF-837C-4025-877A-FA1B167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75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B1FCB394-EBA8-45E1-916D-6C0D580C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>
            <a:extLst>
              <a:ext uri="{FF2B5EF4-FFF2-40B4-BE49-F238E27FC236}">
                <a16:creationId xmlns="" xmlns:a16="http://schemas.microsoft.com/office/drawing/2014/main" id="{B978951B-C643-4B6F-9D12-88E808B8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794CE6E0-1DEA-4387-9922-05EA3D1A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624881EE-42E1-4E31-82EF-301AA66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9B18CC94-A15B-4F44-948C-5D699089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="" xmlns:a16="http://schemas.microsoft.com/office/drawing/2014/main" id="{12312F17-6475-4170-A4F0-08AD1C559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>
            <a:extLst>
              <a:ext uri="{FF2B5EF4-FFF2-40B4-BE49-F238E27FC236}">
                <a16:creationId xmlns="" xmlns:a16="http://schemas.microsoft.com/office/drawing/2014/main" id="{A2AB7DAC-41A6-4B13-A3F9-7DF7D7CDF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47300A1E-3ECC-46A5-8303-4C7CC62B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2D2A7843-B080-43D6-BF90-D3AF4F46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8BB1F998-C612-4A9B-B342-319E23F3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72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A98A40C3-4DB1-4F60-A219-59D359D4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="" xmlns:a16="http://schemas.microsoft.com/office/drawing/2014/main" id="{721DC835-30E7-4BFD-A91D-AB4A9A4F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B1751BA3-2BAF-41B9-9D45-6026A0C0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415DE514-215F-472A-B178-449AC16D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9322157F-EAAC-49B7-96E2-8728CA7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605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A0B81E5A-FACD-461A-BF28-3C5AD197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="" xmlns:a16="http://schemas.microsoft.com/office/drawing/2014/main" id="{282F9695-222B-4E91-86E2-A58EFAE3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94F2219E-42C1-4E3F-AC00-4F64D9AB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2D239FAF-8BFA-43EE-8A8B-616239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49722EC2-4441-4713-B869-901F0700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192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B4A73F31-D571-4A5B-BE83-BED5BA74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="" xmlns:a16="http://schemas.microsoft.com/office/drawing/2014/main" id="{BCCD3CB2-F216-42E9-BC74-B7F1DC34B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="" xmlns:a16="http://schemas.microsoft.com/office/drawing/2014/main" id="{F5AD2D92-CB98-4CB7-89EE-11791A016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>
            <a:extLst>
              <a:ext uri="{FF2B5EF4-FFF2-40B4-BE49-F238E27FC236}">
                <a16:creationId xmlns="" xmlns:a16="http://schemas.microsoft.com/office/drawing/2014/main" id="{E7CDEC37-4595-4828-9204-45564E51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="" xmlns:a16="http://schemas.microsoft.com/office/drawing/2014/main" id="{3C37F8E5-388D-4DAE-8DA9-7ED06076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="" xmlns:a16="http://schemas.microsoft.com/office/drawing/2014/main" id="{254CB446-67DF-4D4D-9F64-F4768098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244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134CE402-C644-4D38-94FE-7B23EB6D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="" xmlns:a16="http://schemas.microsoft.com/office/drawing/2014/main" id="{88861F85-1410-418E-8EB6-B1C24210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="" xmlns:a16="http://schemas.microsoft.com/office/drawing/2014/main" id="{348C6C60-50F3-4232-9685-73E9D485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="" xmlns:a16="http://schemas.microsoft.com/office/drawing/2014/main" id="{1BF8CF81-F20F-48FF-957C-051B156FE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="" xmlns:a16="http://schemas.microsoft.com/office/drawing/2014/main" id="{277A2A7B-5B22-40E0-85BD-8E567A884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>
            <a:extLst>
              <a:ext uri="{FF2B5EF4-FFF2-40B4-BE49-F238E27FC236}">
                <a16:creationId xmlns="" xmlns:a16="http://schemas.microsoft.com/office/drawing/2014/main" id="{FA2E522E-1F8B-40A2-A516-CE047D96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="" xmlns:a16="http://schemas.microsoft.com/office/drawing/2014/main" id="{C0B3C340-F8BF-4C7D-81D3-03F28F7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="" xmlns:a16="http://schemas.microsoft.com/office/drawing/2014/main" id="{0B0A7246-6BF3-49D1-A701-E49CEA84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777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1038FC7F-28CF-40EA-9A08-D33E6A57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="" xmlns:a16="http://schemas.microsoft.com/office/drawing/2014/main" id="{BB518FEB-24D2-4DCE-A0A0-4D0112F1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="" xmlns:a16="http://schemas.microsoft.com/office/drawing/2014/main" id="{7F50E2B6-1F3B-4040-A411-215F60D9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="" xmlns:a16="http://schemas.microsoft.com/office/drawing/2014/main" id="{C0FA5B84-8127-4469-AD24-451A1BB4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615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="" xmlns:a16="http://schemas.microsoft.com/office/drawing/2014/main" id="{2C0166C1-C92D-4794-92B5-7E3AC2C8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="" xmlns:a16="http://schemas.microsoft.com/office/drawing/2014/main" id="{450F1952-3B34-484C-AAE3-C425392F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="" xmlns:a16="http://schemas.microsoft.com/office/drawing/2014/main" id="{93E48614-4FE6-435A-9B9E-8420BB91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38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51C6E1B3-8AC1-4938-8695-17FAE6E8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="" xmlns:a16="http://schemas.microsoft.com/office/drawing/2014/main" id="{5C4B5769-FAB7-4CF0-A7C0-7D9CFE1E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="" xmlns:a16="http://schemas.microsoft.com/office/drawing/2014/main" id="{566742CA-6EB9-47AE-B3DB-C696159E8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="" xmlns:a16="http://schemas.microsoft.com/office/drawing/2014/main" id="{E8C601D8-97C4-4856-BAC1-36C81B35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="" xmlns:a16="http://schemas.microsoft.com/office/drawing/2014/main" id="{FD8257F3-7B10-4879-9BF1-838A13F0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="" xmlns:a16="http://schemas.microsoft.com/office/drawing/2014/main" id="{A24CFFA8-3E68-412B-A88A-39470F01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528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34A504E7-3543-436C-8B5E-85891B41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>
            <a:extLst>
              <a:ext uri="{FF2B5EF4-FFF2-40B4-BE49-F238E27FC236}">
                <a16:creationId xmlns="" xmlns:a16="http://schemas.microsoft.com/office/drawing/2014/main" id="{58D4E591-7892-419D-9C2A-159D4E9E3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="" xmlns:a16="http://schemas.microsoft.com/office/drawing/2014/main" id="{791BE0EF-FB78-4703-A3E8-5D2EDCC8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="" xmlns:a16="http://schemas.microsoft.com/office/drawing/2014/main" id="{8F568427-D27F-4100-888F-BAA5629E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="" xmlns:a16="http://schemas.microsoft.com/office/drawing/2014/main" id="{F85BCF3D-0A57-481E-A57C-A48F07D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="" xmlns:a16="http://schemas.microsoft.com/office/drawing/2014/main" id="{E4B48B9F-1524-4B61-87A5-8B8AB02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511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="" xmlns:a16="http://schemas.microsoft.com/office/drawing/2014/main" id="{1CB2B97E-6DE3-439D-943F-78EAC213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="" xmlns:a16="http://schemas.microsoft.com/office/drawing/2014/main" id="{D1D232CB-644B-48C6-BD1E-D083306F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FAEB02A4-BAE9-403F-AD61-B46D4CC8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2688-66D4-4122-8905-864C06A18318}" type="datetimeFigureOut">
              <a:rPr lang="et-EE" smtClean="0"/>
              <a:t>20.03.2024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67FF1091-FF70-463C-A210-2E5F46528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63F92E5D-485C-4104-9E3C-97D9A665C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46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74" y="1857375"/>
            <a:ext cx="8886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Kopramäe detailplaneeringu osalise kehtetuks tunnistamise avalik arutelu</a:t>
            </a:r>
          </a:p>
          <a:p>
            <a:endParaRPr lang="et-EE" sz="20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t-EE" sz="200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veebruar 2024 Rapla riigimaja II k saalis</a:t>
            </a:r>
            <a:endParaRPr lang="et-EE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18"/>
            <a:ext cx="12192000" cy="6907718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0" y="-49718"/>
            <a:ext cx="12192000" cy="1787078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4370"/>
            <a:ext cx="1743076" cy="607265"/>
          </a:xfrm>
          <a:prstGeom prst="rect">
            <a:avLst/>
          </a:prstGeom>
        </p:spPr>
      </p:pic>
      <p:sp>
        <p:nvSpPr>
          <p:cNvPr id="6" name="Ristkülik 5"/>
          <p:cNvSpPr/>
          <p:nvPr/>
        </p:nvSpPr>
        <p:spPr>
          <a:xfrm>
            <a:off x="5456502" y="22966"/>
            <a:ext cx="673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Rapla Vallavolikogu 26. veebruari 2004 määrusega nr 6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kehtestati Sulupere külas </a:t>
            </a:r>
            <a:r>
              <a:rPr lang="et-EE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Kopramäe detailplaneering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eesmärgiga sätestada üksikelamuala ehitusõigus.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9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18"/>
            <a:ext cx="10751728" cy="6578855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0" y="-49718"/>
            <a:ext cx="12192000" cy="1787078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4370"/>
            <a:ext cx="1743076" cy="607265"/>
          </a:xfrm>
          <a:prstGeom prst="rect">
            <a:avLst/>
          </a:prstGeom>
        </p:spPr>
      </p:pic>
      <p:sp>
        <p:nvSpPr>
          <p:cNvPr id="4" name="Ristkülik 3"/>
          <p:cNvSpPr/>
          <p:nvPr/>
        </p:nvSpPr>
        <p:spPr>
          <a:xfrm>
            <a:off x="5456502" y="22966"/>
            <a:ext cx="673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Rapla Vallavolikogu 26. veebruari 2004 määrusega nr 6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kehtestati Sulupere külas </a:t>
            </a:r>
            <a:r>
              <a:rPr lang="et-EE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Kopramäe detailplaneering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eesmärgiga sätestada üksikelamuala ehitusõigus.</a:t>
            </a:r>
            <a:endParaRPr lang="et-EE" dirty="0"/>
          </a:p>
        </p:txBody>
      </p:sp>
      <p:sp>
        <p:nvSpPr>
          <p:cNvPr id="6" name="Ristkülik 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DETAILPLANEERINGU PÕHIJOONISE väljavõte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497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 rotWithShape="1">
          <a:blip r:embed="rId2"/>
          <a:srcRect t="-2425" b="8693"/>
          <a:stretch/>
        </p:blipFill>
        <p:spPr>
          <a:xfrm>
            <a:off x="0" y="112294"/>
            <a:ext cx="12192000" cy="6745705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0" y="-49718"/>
            <a:ext cx="12192000" cy="1787078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4370"/>
            <a:ext cx="1743076" cy="607265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5456502" y="22966"/>
            <a:ext cx="673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Rapla Vallavolikogu 26. veebruari 2004 määrusega nr 6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kehtestati Sulupere külas </a:t>
            </a:r>
            <a:r>
              <a:rPr lang="et-EE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Kopramäe detailplaneering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eesmärgiga sätestada üksikelamuala ehitusõigus.</a:t>
            </a:r>
            <a:endParaRPr lang="et-EE" dirty="0"/>
          </a:p>
        </p:txBody>
      </p:sp>
      <p:sp>
        <p:nvSpPr>
          <p:cNvPr id="6" name="Ristkülik 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Maa-Ameti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 kaardi väljavõte.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Ortofoto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 19. mai 2023 seisuga.</a:t>
            </a:r>
            <a:endParaRPr lang="et-EE" dirty="0"/>
          </a:p>
        </p:txBody>
      </p:sp>
      <p:sp>
        <p:nvSpPr>
          <p:cNvPr id="7" name="Vabakuju 6"/>
          <p:cNvSpPr/>
          <p:nvPr/>
        </p:nvSpPr>
        <p:spPr>
          <a:xfrm>
            <a:off x="6833616" y="2712720"/>
            <a:ext cx="1030224" cy="1310640"/>
          </a:xfrm>
          <a:custGeom>
            <a:avLst/>
            <a:gdLst>
              <a:gd name="connsiteX0" fmla="*/ 377952 w 1030224"/>
              <a:gd name="connsiteY0" fmla="*/ 0 h 1310640"/>
              <a:gd name="connsiteX1" fmla="*/ 1030224 w 1030224"/>
              <a:gd name="connsiteY1" fmla="*/ 286512 h 1310640"/>
              <a:gd name="connsiteX2" fmla="*/ 646176 w 1030224"/>
              <a:gd name="connsiteY2" fmla="*/ 1310640 h 1310640"/>
              <a:gd name="connsiteX3" fmla="*/ 0 w 1030224"/>
              <a:gd name="connsiteY3" fmla="*/ 957072 h 1310640"/>
              <a:gd name="connsiteX4" fmla="*/ 377952 w 1030224"/>
              <a:gd name="connsiteY4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24" h="1310640">
                <a:moveTo>
                  <a:pt x="377952" y="0"/>
                </a:moveTo>
                <a:lnTo>
                  <a:pt x="1030224" y="286512"/>
                </a:lnTo>
                <a:lnTo>
                  <a:pt x="646176" y="1310640"/>
                </a:lnTo>
                <a:lnTo>
                  <a:pt x="0" y="957072"/>
                </a:lnTo>
                <a:lnTo>
                  <a:pt x="377952" y="0"/>
                </a:lnTo>
                <a:close/>
              </a:path>
            </a:pathLst>
          </a:custGeom>
          <a:solidFill>
            <a:schemeClr val="bg1">
              <a:alpha val="62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8209280" y="2160507"/>
            <a:ext cx="194056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Kopramäe tn 8</a:t>
            </a:r>
            <a:endParaRPr lang="et-EE" dirty="0"/>
          </a:p>
        </p:txBody>
      </p:sp>
      <p:sp>
        <p:nvSpPr>
          <p:cNvPr id="9" name="Vabakuju 8"/>
          <p:cNvSpPr/>
          <p:nvPr/>
        </p:nvSpPr>
        <p:spPr>
          <a:xfrm>
            <a:off x="7416800" y="2540000"/>
            <a:ext cx="2730500" cy="690880"/>
          </a:xfrm>
          <a:custGeom>
            <a:avLst/>
            <a:gdLst>
              <a:gd name="connsiteX0" fmla="*/ 0 w 3708400"/>
              <a:gd name="connsiteY0" fmla="*/ 701040 h 701040"/>
              <a:gd name="connsiteX1" fmla="*/ 782320 w 3708400"/>
              <a:gd name="connsiteY1" fmla="*/ 10160 h 701040"/>
              <a:gd name="connsiteX2" fmla="*/ 3708400 w 3708400"/>
              <a:gd name="connsiteY2" fmla="*/ 10160 h 701040"/>
              <a:gd name="connsiteX3" fmla="*/ 3667760 w 3708400"/>
              <a:gd name="connsiteY3" fmla="*/ 0 h 701040"/>
              <a:gd name="connsiteX0" fmla="*/ 0 w 3708400"/>
              <a:gd name="connsiteY0" fmla="*/ 690880 h 690880"/>
              <a:gd name="connsiteX1" fmla="*/ 782320 w 3708400"/>
              <a:gd name="connsiteY1" fmla="*/ 0 h 690880"/>
              <a:gd name="connsiteX2" fmla="*/ 3708400 w 3708400"/>
              <a:gd name="connsiteY2" fmla="*/ 0 h 690880"/>
              <a:gd name="connsiteX0" fmla="*/ 0 w 2730500"/>
              <a:gd name="connsiteY0" fmla="*/ 690880 h 690880"/>
              <a:gd name="connsiteX1" fmla="*/ 782320 w 2730500"/>
              <a:gd name="connsiteY1" fmla="*/ 0 h 690880"/>
              <a:gd name="connsiteX2" fmla="*/ 2730500 w 2730500"/>
              <a:gd name="connsiteY2" fmla="*/ 2540 h 6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500" h="690880">
                <a:moveTo>
                  <a:pt x="0" y="690880"/>
                </a:moveTo>
                <a:lnTo>
                  <a:pt x="782320" y="0"/>
                </a:lnTo>
                <a:lnTo>
                  <a:pt x="2730500" y="254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09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uiExpand="1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 rotWithShape="1">
          <a:blip r:embed="rId2"/>
          <a:srcRect t="-5195" b="5195"/>
          <a:stretch/>
        </p:blipFill>
        <p:spPr>
          <a:xfrm>
            <a:off x="0" y="-49718"/>
            <a:ext cx="12192000" cy="6907718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80" y="810229"/>
            <a:ext cx="4890420" cy="6047771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0" y="-49718"/>
            <a:ext cx="12192000" cy="1787078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4"/>
          <a:srcRect l="6934"/>
          <a:stretch/>
        </p:blipFill>
        <p:spPr>
          <a:xfrm>
            <a:off x="0" y="4237580"/>
            <a:ext cx="7301580" cy="2620420"/>
          </a:xfrm>
          <a:prstGeom prst="rect">
            <a:avLst/>
          </a:prstGeom>
        </p:spPr>
      </p:pic>
      <p:sp>
        <p:nvSpPr>
          <p:cNvPr id="7" name="Ristkülik 6"/>
          <p:cNvSpPr/>
          <p:nvPr/>
        </p:nvSpPr>
        <p:spPr>
          <a:xfrm>
            <a:off x="0" y="6458673"/>
            <a:ext cx="5926238" cy="3809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TAOTLUSE väljavõtted</a:t>
            </a:r>
            <a:endParaRPr lang="et-EE" dirty="0"/>
          </a:p>
        </p:txBody>
      </p:sp>
      <p:sp>
        <p:nvSpPr>
          <p:cNvPr id="8" name="Ristkülik 7"/>
          <p:cNvSpPr/>
          <p:nvPr/>
        </p:nvSpPr>
        <p:spPr>
          <a:xfrm>
            <a:off x="2785001" y="22966"/>
            <a:ext cx="9406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16. oktoobril 2023 esitati taotlus tunnistada detailplaneering 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Kopramäe tn 8 maaüksuse osas kehtetuks ja anda projekteerimistingimustega 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paarismaja ehitusõigus.</a:t>
            </a:r>
            <a:endParaRPr lang="et-EE" dirty="0"/>
          </a:p>
        </p:txBody>
      </p:sp>
      <p:sp>
        <p:nvSpPr>
          <p:cNvPr id="9" name="Ristkülik 8"/>
          <p:cNvSpPr/>
          <p:nvPr/>
        </p:nvSpPr>
        <p:spPr>
          <a:xfrm>
            <a:off x="-1" y="982178"/>
            <a:ext cx="7301581" cy="369331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endParaRPr lang="et-EE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Kopramäe tn 8 (100% elamumaa, pindala </a:t>
            </a:r>
            <a:r>
              <a:rPr lang="et-EE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2121 </a:t>
            </a:r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m²)</a:t>
            </a:r>
          </a:p>
          <a:p>
            <a:endParaRPr lang="et-EE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DP:</a:t>
            </a:r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kuni 3 hoonet</a:t>
            </a:r>
          </a:p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kuni 2 korrust</a:t>
            </a:r>
          </a:p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ehitusalunepind kuni 290 m²</a:t>
            </a:r>
          </a:p>
          <a:p>
            <a:endParaRPr lang="et-EE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Taotleja eesmärk:</a:t>
            </a:r>
          </a:p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1 hoone</a:t>
            </a:r>
          </a:p>
          <a:p>
            <a:r>
              <a:rPr lang="et-EE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kõrgus kuni 4 m</a:t>
            </a:r>
          </a:p>
          <a:p>
            <a:r>
              <a:rPr lang="et-EE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ehitisealune pind u 280 m²</a:t>
            </a:r>
          </a:p>
          <a:p>
            <a:endParaRPr lang="et-EE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t-EE" dirty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94370"/>
            <a:ext cx="1743076" cy="6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/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/>
          <p:cNvPicPr>
            <a:picLocks noChangeAspect="1"/>
          </p:cNvPicPr>
          <p:nvPr/>
        </p:nvPicPr>
        <p:blipFill rotWithShape="1">
          <a:blip r:embed="rId2"/>
          <a:srcRect t="-5195" b="5195"/>
          <a:stretch/>
        </p:blipFill>
        <p:spPr>
          <a:xfrm>
            <a:off x="0" y="-49718"/>
            <a:ext cx="12192000" cy="6907718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80" y="810229"/>
            <a:ext cx="4890420" cy="6047771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0" y="-49718"/>
            <a:ext cx="12192000" cy="1787078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4370"/>
            <a:ext cx="1743076" cy="607265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2785001" y="22966"/>
            <a:ext cx="9406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16. oktoobril 2023 esitati taotlus tunnistada detailplaneering 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Kopramäe tn 8 maaüksuse osas kehtetuks ja anda projekteerimistingimustega </a:t>
            </a:r>
          </a:p>
          <a:p>
            <a:pPr algn="r"/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paarismaja ehitusõigus.</a:t>
            </a:r>
            <a:endParaRPr lang="et-EE" dirty="0"/>
          </a:p>
        </p:txBody>
      </p:sp>
      <p:sp>
        <p:nvSpPr>
          <p:cNvPr id="6" name="Ristkülik 5"/>
          <p:cNvSpPr/>
          <p:nvPr/>
        </p:nvSpPr>
        <p:spPr>
          <a:xfrm>
            <a:off x="0" y="1064591"/>
            <a:ext cx="7301580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28. juulil 2023 – RPM: kuivõrd </a:t>
            </a:r>
            <a:r>
              <a:rPr lang="et-EE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</a:t>
            </a:r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olemuslik eesmärk</a:t>
            </a:r>
          </a:p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lang="et-EE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ühepereelamute kavandamine</a:t>
            </a:r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tähendab paarismaja</a:t>
            </a:r>
          </a:p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kavandamine planeeringulahenduse olemuslikku muudatust,</a:t>
            </a:r>
          </a:p>
          <a:p>
            <a:r>
              <a:rPr lang="et-EE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mida ei saa teha projekteerimistingimustega.</a:t>
            </a:r>
          </a:p>
        </p:txBody>
      </p:sp>
      <p:sp>
        <p:nvSpPr>
          <p:cNvPr id="10" name="Ristkülik 9"/>
          <p:cNvSpPr/>
          <p:nvPr/>
        </p:nvSpPr>
        <p:spPr>
          <a:xfrm>
            <a:off x="-14430" y="4826675"/>
            <a:ext cx="3665220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t-E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PAARISMAJA POOLT: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paarismaja ruumiline ulatus on üksikelamulaadne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linnaruumi tihendamine keskuse vahetus läheduses on ruumisäästlik</a:t>
            </a:r>
          </a:p>
        </p:txBody>
      </p:sp>
      <p:sp>
        <p:nvSpPr>
          <p:cNvPr id="11" name="Ristkülik 10"/>
          <p:cNvSpPr/>
          <p:nvPr/>
        </p:nvSpPr>
        <p:spPr>
          <a:xfrm>
            <a:off x="3650790" y="4826675"/>
            <a:ext cx="3650790" cy="20313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t-E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PAARISMAJA VASTU: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rikub väljakujunenud miljööd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suurendab liikluskoormust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vähendab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detailplaneerin-gu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</a:rPr>
              <a:t> kui ühiskondliku kokkuleppe kaalu</a:t>
            </a:r>
          </a:p>
        </p:txBody>
      </p:sp>
      <p:pic>
        <p:nvPicPr>
          <p:cNvPr id="12" name="Pilt 11"/>
          <p:cNvPicPr>
            <a:picLocks noChangeAspect="1"/>
          </p:cNvPicPr>
          <p:nvPr/>
        </p:nvPicPr>
        <p:blipFill rotWithShape="1">
          <a:blip r:embed="rId5"/>
          <a:srcRect l="18783" t="23660" r="14267" b="26625"/>
          <a:stretch/>
        </p:blipFill>
        <p:spPr>
          <a:xfrm>
            <a:off x="7303624" y="4838217"/>
            <a:ext cx="4888375" cy="2009969"/>
          </a:xfrm>
          <a:prstGeom prst="rect">
            <a:avLst/>
          </a:prstGeom>
        </p:spPr>
      </p:pic>
      <p:sp>
        <p:nvSpPr>
          <p:cNvPr id="13" name="Ristkülik 12"/>
          <p:cNvSpPr/>
          <p:nvPr/>
        </p:nvSpPr>
        <p:spPr>
          <a:xfrm>
            <a:off x="20149" y="2094907"/>
            <a:ext cx="3348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t-EE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dp</a:t>
            </a:r>
            <a:r>
              <a:rPr lang="et-E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osaline </a:t>
            </a:r>
          </a:p>
          <a:p>
            <a:r>
              <a:rPr lang="et-E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kehtetuks tunnistamine</a:t>
            </a:r>
            <a:endParaRPr lang="et-EE" b="1" dirty="0"/>
          </a:p>
        </p:txBody>
      </p:sp>
      <p:sp>
        <p:nvSpPr>
          <p:cNvPr id="14" name="Allanool 13"/>
          <p:cNvSpPr/>
          <p:nvPr/>
        </p:nvSpPr>
        <p:spPr>
          <a:xfrm>
            <a:off x="82726" y="2987756"/>
            <a:ext cx="1123140" cy="54792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istkülik 14"/>
          <p:cNvSpPr/>
          <p:nvPr/>
        </p:nvSpPr>
        <p:spPr>
          <a:xfrm>
            <a:off x="-14430" y="3431538"/>
            <a:ext cx="3900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ehitusõiguse andmine</a:t>
            </a:r>
          </a:p>
          <a:p>
            <a:r>
              <a:rPr lang="et-E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projekteerimistingimustega</a:t>
            </a:r>
            <a:endParaRPr lang="et-EE" b="1" dirty="0"/>
          </a:p>
        </p:txBody>
      </p:sp>
      <p:sp>
        <p:nvSpPr>
          <p:cNvPr id="16" name="Ristkülik 15"/>
          <p:cNvSpPr/>
          <p:nvPr/>
        </p:nvSpPr>
        <p:spPr>
          <a:xfrm>
            <a:off x="-14430" y="4468885"/>
            <a:ext cx="731396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t-E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15. november 2023 – arvamuskorje algus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7601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uiExpand="1" build="p" animBg="1"/>
      <p:bldP spid="11" grpId="0" uiExpand="1" build="p" animBg="1"/>
      <p:bldP spid="13" grpId="0" uiExpand="1" build="p"/>
      <p:bldP spid="14" grpId="0" animBg="1"/>
      <p:bldP spid="15" grpId="0" uiExpand="1" build="p"/>
      <p:bldP spid="16" grpId="0" uiExpand="1" build="p" animBg="1"/>
    </p:bldLst>
  </p:timing>
</p:sld>
</file>

<file path=ppt/theme/theme1.xml><?xml version="1.0" encoding="utf-8"?>
<a:theme xmlns:a="http://schemas.openxmlformats.org/drawingml/2006/main" name="Office'i kujundus">
  <a:themeElements>
    <a:clrScheme name="Roheli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evumärgatavad osakesed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1" id="{1094B95A-0ADF-42EA-BD6E-DDDB9AC96E1A}" vid="{E741D99E-140A-4AE9-9F59-0FC6C54395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Rapla vald</Template>
  <TotalTime>0</TotalTime>
  <Words>246</Words>
  <Application>Microsoft Office PowerPoint</Application>
  <PresentationFormat>Laiekraan</PresentationFormat>
  <Paragraphs>51</Paragraphs>
  <Slides>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2024-03-20T11:40:32Z</dcterms:created>
  <dcterms:modified xsi:type="dcterms:W3CDTF">2024-03-20T11:40:41Z</dcterms:modified>
</cp:coreProperties>
</file>