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7" r:id="rId3"/>
    <p:sldId id="271" r:id="rId4"/>
    <p:sldId id="258" r:id="rId5"/>
    <p:sldId id="262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500416-99E1-4AF9-A571-3B4BB8E81B4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839D0CC0-402D-4CD4-83B6-568E3FA75779}">
      <dgm:prSet phldrT="[Tekst]"/>
      <dgm:spPr/>
      <dgm:t>
        <a:bodyPr/>
        <a:lstStyle/>
        <a:p>
          <a:r>
            <a:rPr lang="et-EE" dirty="0"/>
            <a:t>Rapla Vallavalitsus</a:t>
          </a:r>
        </a:p>
      </dgm:t>
    </dgm:pt>
    <dgm:pt modelId="{3DFF6EAE-A091-437E-931F-4DEE47F88D9D}" type="parTrans" cxnId="{E63E8A73-6CD8-4D0A-AECB-9F94DB1350EB}">
      <dgm:prSet/>
      <dgm:spPr/>
      <dgm:t>
        <a:bodyPr/>
        <a:lstStyle/>
        <a:p>
          <a:endParaRPr lang="et-EE"/>
        </a:p>
      </dgm:t>
    </dgm:pt>
    <dgm:pt modelId="{796EC0E0-56EC-4C55-8FD7-6C9F983FE23D}" type="sibTrans" cxnId="{E63E8A73-6CD8-4D0A-AECB-9F94DB1350EB}">
      <dgm:prSet/>
      <dgm:spPr/>
      <dgm:t>
        <a:bodyPr/>
        <a:lstStyle/>
        <a:p>
          <a:endParaRPr lang="et-EE"/>
        </a:p>
      </dgm:t>
    </dgm:pt>
    <dgm:pt modelId="{9A737AE4-3FE2-42B5-8C5C-2B4BCF72B1DC}">
      <dgm:prSet phldrT="[Tekst]"/>
      <dgm:spPr/>
      <dgm:t>
        <a:bodyPr/>
        <a:lstStyle/>
        <a:p>
          <a:r>
            <a:rPr lang="et-EE" dirty="0"/>
            <a:t>Kultuuriharrastusele ja noorsootööle toetuse eraldamise kriteeriumid 09.08.2021 nr 5</a:t>
          </a:r>
        </a:p>
      </dgm:t>
    </dgm:pt>
    <dgm:pt modelId="{47863EA2-A700-45E5-BB03-287A6B252452}" type="parTrans" cxnId="{793E0B27-95B7-479F-8ADE-1DE38FEE1B43}">
      <dgm:prSet/>
      <dgm:spPr/>
      <dgm:t>
        <a:bodyPr/>
        <a:lstStyle/>
        <a:p>
          <a:endParaRPr lang="et-EE"/>
        </a:p>
      </dgm:t>
    </dgm:pt>
    <dgm:pt modelId="{4E0710E9-5A99-4690-9F95-B17A88D3462B}" type="sibTrans" cxnId="{793E0B27-95B7-479F-8ADE-1DE38FEE1B43}">
      <dgm:prSet/>
      <dgm:spPr/>
      <dgm:t>
        <a:bodyPr/>
        <a:lstStyle/>
        <a:p>
          <a:endParaRPr lang="et-EE"/>
        </a:p>
      </dgm:t>
    </dgm:pt>
    <dgm:pt modelId="{050E2F2B-DA39-4AA0-AEB7-FF552531A0E3}">
      <dgm:prSet phldrT="[Tekst]"/>
      <dgm:spPr/>
      <dgm:t>
        <a:bodyPr/>
        <a:lstStyle/>
        <a:p>
          <a:r>
            <a:rPr lang="et-EE" dirty="0"/>
            <a:t>Rapla Vallavalitsus</a:t>
          </a:r>
        </a:p>
      </dgm:t>
    </dgm:pt>
    <dgm:pt modelId="{07400DB8-2959-42F2-A03A-D7725A4DF6E9}" type="parTrans" cxnId="{18B6BD1B-5866-4063-9C30-D5D7F249CE99}">
      <dgm:prSet/>
      <dgm:spPr/>
      <dgm:t>
        <a:bodyPr/>
        <a:lstStyle/>
        <a:p>
          <a:endParaRPr lang="et-EE"/>
        </a:p>
      </dgm:t>
    </dgm:pt>
    <dgm:pt modelId="{2BF8E488-A53C-4DCD-948F-2FCD8289B4A8}" type="sibTrans" cxnId="{18B6BD1B-5866-4063-9C30-D5D7F249CE99}">
      <dgm:prSet/>
      <dgm:spPr/>
      <dgm:t>
        <a:bodyPr/>
        <a:lstStyle/>
        <a:p>
          <a:endParaRPr lang="et-EE"/>
        </a:p>
      </dgm:t>
    </dgm:pt>
    <dgm:pt modelId="{D8DB54AE-BB2B-41A5-BA6F-77EA33C1A3BB}">
      <dgm:prSet phldrT="[Tekst]"/>
      <dgm:spPr/>
      <dgm:t>
        <a:bodyPr/>
        <a:lstStyle/>
        <a:p>
          <a:r>
            <a:rPr lang="et-EE" dirty="0"/>
            <a:t>Spordiharrastusele toetuse eraldamise kriteeriumid 09.08.2021 nr 4</a:t>
          </a:r>
        </a:p>
      </dgm:t>
    </dgm:pt>
    <dgm:pt modelId="{F95D65D3-41A6-4AD7-8C50-95CBF5C2F9CE}" type="parTrans" cxnId="{7A40A971-DA61-4B95-8977-25BF145D6C93}">
      <dgm:prSet/>
      <dgm:spPr/>
      <dgm:t>
        <a:bodyPr/>
        <a:lstStyle/>
        <a:p>
          <a:endParaRPr lang="et-EE"/>
        </a:p>
      </dgm:t>
    </dgm:pt>
    <dgm:pt modelId="{813A471E-9112-44F6-897A-4C46BD392BF6}" type="sibTrans" cxnId="{7A40A971-DA61-4B95-8977-25BF145D6C93}">
      <dgm:prSet/>
      <dgm:spPr/>
      <dgm:t>
        <a:bodyPr/>
        <a:lstStyle/>
        <a:p>
          <a:endParaRPr lang="et-EE"/>
        </a:p>
      </dgm:t>
    </dgm:pt>
    <dgm:pt modelId="{C2DEAE4C-341B-42F7-AD04-B6AE84F15080}">
      <dgm:prSet phldrT="[Tekst]"/>
      <dgm:spPr/>
      <dgm:t>
        <a:bodyPr/>
        <a:lstStyle/>
        <a:p>
          <a:r>
            <a:rPr lang="et-EE" dirty="0"/>
            <a:t>Rapla Vallavalitsus</a:t>
          </a:r>
        </a:p>
      </dgm:t>
    </dgm:pt>
    <dgm:pt modelId="{9BC8B2B0-20E3-4D19-81E2-04B649FC4004}" type="parTrans" cxnId="{C6268BDF-49E3-4B97-8751-FF7184205CF5}">
      <dgm:prSet/>
      <dgm:spPr/>
      <dgm:t>
        <a:bodyPr/>
        <a:lstStyle/>
        <a:p>
          <a:endParaRPr lang="et-EE"/>
        </a:p>
      </dgm:t>
    </dgm:pt>
    <dgm:pt modelId="{BC5A2E06-1F1B-46EB-BB44-32337CB0A5B0}" type="sibTrans" cxnId="{C6268BDF-49E3-4B97-8751-FF7184205CF5}">
      <dgm:prSet/>
      <dgm:spPr/>
      <dgm:t>
        <a:bodyPr/>
        <a:lstStyle/>
        <a:p>
          <a:endParaRPr lang="et-EE"/>
        </a:p>
      </dgm:t>
    </dgm:pt>
    <dgm:pt modelId="{08586583-DD16-41AC-A787-FAE8F7E6C01C}">
      <dgm:prSet phldrT="[Tekst]"/>
      <dgm:spPr/>
      <dgm:t>
        <a:bodyPr/>
        <a:lstStyle/>
        <a:p>
          <a:r>
            <a:rPr lang="et-EE" dirty="0"/>
            <a:t>Sotsiaalvaldkonna mittetulundusliku toetuse eraldamise kriteeriumid 11.02.2019 nr 5</a:t>
          </a:r>
        </a:p>
      </dgm:t>
    </dgm:pt>
    <dgm:pt modelId="{D387E941-1FF3-44ED-BFA0-D4614FB10495}" type="parTrans" cxnId="{FB3E0906-D145-4EE9-BECA-B2536EC49ED3}">
      <dgm:prSet/>
      <dgm:spPr/>
      <dgm:t>
        <a:bodyPr/>
        <a:lstStyle/>
        <a:p>
          <a:endParaRPr lang="et-EE"/>
        </a:p>
      </dgm:t>
    </dgm:pt>
    <dgm:pt modelId="{C6331E2E-EE2C-476C-A46A-766007841624}" type="sibTrans" cxnId="{FB3E0906-D145-4EE9-BECA-B2536EC49ED3}">
      <dgm:prSet/>
      <dgm:spPr/>
      <dgm:t>
        <a:bodyPr/>
        <a:lstStyle/>
        <a:p>
          <a:endParaRPr lang="et-EE"/>
        </a:p>
      </dgm:t>
    </dgm:pt>
    <dgm:pt modelId="{274D0D8E-85BC-49DD-9582-55C7AEA212A9}" type="pres">
      <dgm:prSet presAssocID="{EE500416-99E1-4AF9-A571-3B4BB8E81B41}" presName="Name0" presStyleCnt="0">
        <dgm:presLayoutVars>
          <dgm:dir/>
          <dgm:animLvl val="lvl"/>
          <dgm:resizeHandles val="exact"/>
        </dgm:presLayoutVars>
      </dgm:prSet>
      <dgm:spPr/>
    </dgm:pt>
    <dgm:pt modelId="{57B6D0B1-7170-406B-802A-60088ACB73AC}" type="pres">
      <dgm:prSet presAssocID="{839D0CC0-402D-4CD4-83B6-568E3FA75779}" presName="composite" presStyleCnt="0"/>
      <dgm:spPr/>
    </dgm:pt>
    <dgm:pt modelId="{9B839C85-F294-4C83-BE90-E4E6C2D06524}" type="pres">
      <dgm:prSet presAssocID="{839D0CC0-402D-4CD4-83B6-568E3FA7577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70526AA-0140-4DFC-949C-37A347EBD5EC}" type="pres">
      <dgm:prSet presAssocID="{839D0CC0-402D-4CD4-83B6-568E3FA75779}" presName="desTx" presStyleLbl="alignAccFollowNode1" presStyleIdx="0" presStyleCnt="3">
        <dgm:presLayoutVars>
          <dgm:bulletEnabled val="1"/>
        </dgm:presLayoutVars>
      </dgm:prSet>
      <dgm:spPr/>
    </dgm:pt>
    <dgm:pt modelId="{995C9CB1-620F-4DD5-BC07-4DBD30F00225}" type="pres">
      <dgm:prSet presAssocID="{796EC0E0-56EC-4C55-8FD7-6C9F983FE23D}" presName="space" presStyleCnt="0"/>
      <dgm:spPr/>
    </dgm:pt>
    <dgm:pt modelId="{924CC416-775C-445C-B659-6A43A1F78745}" type="pres">
      <dgm:prSet presAssocID="{050E2F2B-DA39-4AA0-AEB7-FF552531A0E3}" presName="composite" presStyleCnt="0"/>
      <dgm:spPr/>
    </dgm:pt>
    <dgm:pt modelId="{4C73A4E6-2564-4C87-845D-2A7279DC5366}" type="pres">
      <dgm:prSet presAssocID="{050E2F2B-DA39-4AA0-AEB7-FF552531A0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0F7B6C5-A1DA-403B-8004-B45C4FC13C41}" type="pres">
      <dgm:prSet presAssocID="{050E2F2B-DA39-4AA0-AEB7-FF552531A0E3}" presName="desTx" presStyleLbl="alignAccFollowNode1" presStyleIdx="1" presStyleCnt="3">
        <dgm:presLayoutVars>
          <dgm:bulletEnabled val="1"/>
        </dgm:presLayoutVars>
      </dgm:prSet>
      <dgm:spPr/>
    </dgm:pt>
    <dgm:pt modelId="{89BC4BDA-500F-4766-AAB3-5E39A04E5011}" type="pres">
      <dgm:prSet presAssocID="{2BF8E488-A53C-4DCD-948F-2FCD8289B4A8}" presName="space" presStyleCnt="0"/>
      <dgm:spPr/>
    </dgm:pt>
    <dgm:pt modelId="{1FAF2C25-F6B0-408F-97AB-3A7A41792B4E}" type="pres">
      <dgm:prSet presAssocID="{C2DEAE4C-341B-42F7-AD04-B6AE84F15080}" presName="composite" presStyleCnt="0"/>
      <dgm:spPr/>
    </dgm:pt>
    <dgm:pt modelId="{CBF9366A-2191-47A8-B006-5E8A9A5452D6}" type="pres">
      <dgm:prSet presAssocID="{C2DEAE4C-341B-42F7-AD04-B6AE84F1508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A0886F9-4E5E-48B6-B68D-EB896C250F49}" type="pres">
      <dgm:prSet presAssocID="{C2DEAE4C-341B-42F7-AD04-B6AE84F1508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BEDE202-D65C-4CDE-9F98-250C66A444BF}" type="presOf" srcId="{839D0CC0-402D-4CD4-83B6-568E3FA75779}" destId="{9B839C85-F294-4C83-BE90-E4E6C2D06524}" srcOrd="0" destOrd="0" presId="urn:microsoft.com/office/officeart/2005/8/layout/hList1"/>
    <dgm:cxn modelId="{FB3E0906-D145-4EE9-BECA-B2536EC49ED3}" srcId="{C2DEAE4C-341B-42F7-AD04-B6AE84F15080}" destId="{08586583-DD16-41AC-A787-FAE8F7E6C01C}" srcOrd="0" destOrd="0" parTransId="{D387E941-1FF3-44ED-BFA0-D4614FB10495}" sibTransId="{C6331E2E-EE2C-476C-A46A-766007841624}"/>
    <dgm:cxn modelId="{D4A6E513-C6C6-4DB3-B94D-CDFAE51255E6}" type="presOf" srcId="{050E2F2B-DA39-4AA0-AEB7-FF552531A0E3}" destId="{4C73A4E6-2564-4C87-845D-2A7279DC5366}" srcOrd="0" destOrd="0" presId="urn:microsoft.com/office/officeart/2005/8/layout/hList1"/>
    <dgm:cxn modelId="{18B6BD1B-5866-4063-9C30-D5D7F249CE99}" srcId="{EE500416-99E1-4AF9-A571-3B4BB8E81B41}" destId="{050E2F2B-DA39-4AA0-AEB7-FF552531A0E3}" srcOrd="1" destOrd="0" parTransId="{07400DB8-2959-42F2-A03A-D7725A4DF6E9}" sibTransId="{2BF8E488-A53C-4DCD-948F-2FCD8289B4A8}"/>
    <dgm:cxn modelId="{793E0B27-95B7-479F-8ADE-1DE38FEE1B43}" srcId="{839D0CC0-402D-4CD4-83B6-568E3FA75779}" destId="{9A737AE4-3FE2-42B5-8C5C-2B4BCF72B1DC}" srcOrd="0" destOrd="0" parTransId="{47863EA2-A700-45E5-BB03-287A6B252452}" sibTransId="{4E0710E9-5A99-4690-9F95-B17A88D3462B}"/>
    <dgm:cxn modelId="{582B845F-5C69-4CCF-A977-3D4F320D1C6B}" type="presOf" srcId="{C2DEAE4C-341B-42F7-AD04-B6AE84F15080}" destId="{CBF9366A-2191-47A8-B006-5E8A9A5452D6}" srcOrd="0" destOrd="0" presId="urn:microsoft.com/office/officeart/2005/8/layout/hList1"/>
    <dgm:cxn modelId="{7A40A971-DA61-4B95-8977-25BF145D6C93}" srcId="{050E2F2B-DA39-4AA0-AEB7-FF552531A0E3}" destId="{D8DB54AE-BB2B-41A5-BA6F-77EA33C1A3BB}" srcOrd="0" destOrd="0" parTransId="{F95D65D3-41A6-4AD7-8C50-95CBF5C2F9CE}" sibTransId="{813A471E-9112-44F6-897A-4C46BD392BF6}"/>
    <dgm:cxn modelId="{E63E8A73-6CD8-4D0A-AECB-9F94DB1350EB}" srcId="{EE500416-99E1-4AF9-A571-3B4BB8E81B41}" destId="{839D0CC0-402D-4CD4-83B6-568E3FA75779}" srcOrd="0" destOrd="0" parTransId="{3DFF6EAE-A091-437E-931F-4DEE47F88D9D}" sibTransId="{796EC0E0-56EC-4C55-8FD7-6C9F983FE23D}"/>
    <dgm:cxn modelId="{21A6EA77-B7DA-4830-9B38-1DD380CDAC51}" type="presOf" srcId="{D8DB54AE-BB2B-41A5-BA6F-77EA33C1A3BB}" destId="{80F7B6C5-A1DA-403B-8004-B45C4FC13C41}" srcOrd="0" destOrd="0" presId="urn:microsoft.com/office/officeart/2005/8/layout/hList1"/>
    <dgm:cxn modelId="{4166E15A-F7B1-460D-99E3-F34F87E63539}" type="presOf" srcId="{08586583-DD16-41AC-A787-FAE8F7E6C01C}" destId="{4A0886F9-4E5E-48B6-B68D-EB896C250F49}" srcOrd="0" destOrd="0" presId="urn:microsoft.com/office/officeart/2005/8/layout/hList1"/>
    <dgm:cxn modelId="{4AFBC397-BAED-4EB5-BBA9-C2F2FCAD45F2}" type="presOf" srcId="{9A737AE4-3FE2-42B5-8C5C-2B4BCF72B1DC}" destId="{970526AA-0140-4DFC-949C-37A347EBD5EC}" srcOrd="0" destOrd="0" presId="urn:microsoft.com/office/officeart/2005/8/layout/hList1"/>
    <dgm:cxn modelId="{C6268BDF-49E3-4B97-8751-FF7184205CF5}" srcId="{EE500416-99E1-4AF9-A571-3B4BB8E81B41}" destId="{C2DEAE4C-341B-42F7-AD04-B6AE84F15080}" srcOrd="2" destOrd="0" parTransId="{9BC8B2B0-20E3-4D19-81E2-04B649FC4004}" sibTransId="{BC5A2E06-1F1B-46EB-BB44-32337CB0A5B0}"/>
    <dgm:cxn modelId="{1512F8F7-755D-45B4-B3C2-E3FA9E3D49E5}" type="presOf" srcId="{EE500416-99E1-4AF9-A571-3B4BB8E81B41}" destId="{274D0D8E-85BC-49DD-9582-55C7AEA212A9}" srcOrd="0" destOrd="0" presId="urn:microsoft.com/office/officeart/2005/8/layout/hList1"/>
    <dgm:cxn modelId="{94C8CC41-0BBB-4696-A8D0-72606E8334DB}" type="presParOf" srcId="{274D0D8E-85BC-49DD-9582-55C7AEA212A9}" destId="{57B6D0B1-7170-406B-802A-60088ACB73AC}" srcOrd="0" destOrd="0" presId="urn:microsoft.com/office/officeart/2005/8/layout/hList1"/>
    <dgm:cxn modelId="{73A80DEB-21F8-44FE-8EED-4ED3BE242CF9}" type="presParOf" srcId="{57B6D0B1-7170-406B-802A-60088ACB73AC}" destId="{9B839C85-F294-4C83-BE90-E4E6C2D06524}" srcOrd="0" destOrd="0" presId="urn:microsoft.com/office/officeart/2005/8/layout/hList1"/>
    <dgm:cxn modelId="{DE50FD18-BC4A-4F76-8150-F3E35DC56B6F}" type="presParOf" srcId="{57B6D0B1-7170-406B-802A-60088ACB73AC}" destId="{970526AA-0140-4DFC-949C-37A347EBD5EC}" srcOrd="1" destOrd="0" presId="urn:microsoft.com/office/officeart/2005/8/layout/hList1"/>
    <dgm:cxn modelId="{48C2F4AA-B121-4205-9E9F-B406919DEB2C}" type="presParOf" srcId="{274D0D8E-85BC-49DD-9582-55C7AEA212A9}" destId="{995C9CB1-620F-4DD5-BC07-4DBD30F00225}" srcOrd="1" destOrd="0" presId="urn:microsoft.com/office/officeart/2005/8/layout/hList1"/>
    <dgm:cxn modelId="{D6180736-9B04-4DE1-ABCA-BE5045BDA71C}" type="presParOf" srcId="{274D0D8E-85BC-49DD-9582-55C7AEA212A9}" destId="{924CC416-775C-445C-B659-6A43A1F78745}" srcOrd="2" destOrd="0" presId="urn:microsoft.com/office/officeart/2005/8/layout/hList1"/>
    <dgm:cxn modelId="{9366B0F4-5A2A-4EB3-A835-356F75B470D2}" type="presParOf" srcId="{924CC416-775C-445C-B659-6A43A1F78745}" destId="{4C73A4E6-2564-4C87-845D-2A7279DC5366}" srcOrd="0" destOrd="0" presId="urn:microsoft.com/office/officeart/2005/8/layout/hList1"/>
    <dgm:cxn modelId="{3EF31E1B-AE5D-4830-8097-82FD769F08FD}" type="presParOf" srcId="{924CC416-775C-445C-B659-6A43A1F78745}" destId="{80F7B6C5-A1DA-403B-8004-B45C4FC13C41}" srcOrd="1" destOrd="0" presId="urn:microsoft.com/office/officeart/2005/8/layout/hList1"/>
    <dgm:cxn modelId="{BB24DA40-9B07-4B5F-858D-8C998334C237}" type="presParOf" srcId="{274D0D8E-85BC-49DD-9582-55C7AEA212A9}" destId="{89BC4BDA-500F-4766-AAB3-5E39A04E5011}" srcOrd="3" destOrd="0" presId="urn:microsoft.com/office/officeart/2005/8/layout/hList1"/>
    <dgm:cxn modelId="{8B4B6381-D20E-4C73-84F5-5B579FDCA01A}" type="presParOf" srcId="{274D0D8E-85BC-49DD-9582-55C7AEA212A9}" destId="{1FAF2C25-F6B0-408F-97AB-3A7A41792B4E}" srcOrd="4" destOrd="0" presId="urn:microsoft.com/office/officeart/2005/8/layout/hList1"/>
    <dgm:cxn modelId="{24424C23-BBA3-46FD-B911-2DB17637AB3C}" type="presParOf" srcId="{1FAF2C25-F6B0-408F-97AB-3A7A41792B4E}" destId="{CBF9366A-2191-47A8-B006-5E8A9A5452D6}" srcOrd="0" destOrd="0" presId="urn:microsoft.com/office/officeart/2005/8/layout/hList1"/>
    <dgm:cxn modelId="{CC60E9AA-470B-4CF9-8794-53FF4A2B3394}" type="presParOf" srcId="{1FAF2C25-F6B0-408F-97AB-3A7A41792B4E}" destId="{4A0886F9-4E5E-48B6-B68D-EB896C250F4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39C85-F294-4C83-BE90-E4E6C2D06524}">
      <dsp:nvSpPr>
        <dsp:cNvPr id="0" name=""/>
        <dsp:cNvSpPr/>
      </dsp:nvSpPr>
      <dsp:spPr>
        <a:xfrm>
          <a:off x="3375" y="843409"/>
          <a:ext cx="3290938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Rapla Vallavalitsus</a:t>
          </a:r>
        </a:p>
      </dsp:txBody>
      <dsp:txXfrm>
        <a:off x="3375" y="843409"/>
        <a:ext cx="3290938" cy="691200"/>
      </dsp:txXfrm>
    </dsp:sp>
    <dsp:sp modelId="{970526AA-0140-4DFC-949C-37A347EBD5EC}">
      <dsp:nvSpPr>
        <dsp:cNvPr id="0" name=""/>
        <dsp:cNvSpPr/>
      </dsp:nvSpPr>
      <dsp:spPr>
        <a:xfrm>
          <a:off x="3375" y="1534610"/>
          <a:ext cx="3290938" cy="19434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2400" kern="1200" dirty="0"/>
            <a:t>Kultuuriharrastusele ja noorsootööle toetuse eraldamise kriteeriumid 09.08.2021 nr 5</a:t>
          </a:r>
        </a:p>
      </dsp:txBody>
      <dsp:txXfrm>
        <a:off x="3375" y="1534610"/>
        <a:ext cx="3290938" cy="1943460"/>
      </dsp:txXfrm>
    </dsp:sp>
    <dsp:sp modelId="{4C73A4E6-2564-4C87-845D-2A7279DC5366}">
      <dsp:nvSpPr>
        <dsp:cNvPr id="0" name=""/>
        <dsp:cNvSpPr/>
      </dsp:nvSpPr>
      <dsp:spPr>
        <a:xfrm>
          <a:off x="3755044" y="843409"/>
          <a:ext cx="3290938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Rapla Vallavalitsus</a:t>
          </a:r>
        </a:p>
      </dsp:txBody>
      <dsp:txXfrm>
        <a:off x="3755044" y="843409"/>
        <a:ext cx="3290938" cy="691200"/>
      </dsp:txXfrm>
    </dsp:sp>
    <dsp:sp modelId="{80F7B6C5-A1DA-403B-8004-B45C4FC13C41}">
      <dsp:nvSpPr>
        <dsp:cNvPr id="0" name=""/>
        <dsp:cNvSpPr/>
      </dsp:nvSpPr>
      <dsp:spPr>
        <a:xfrm>
          <a:off x="3755044" y="1534610"/>
          <a:ext cx="3290938" cy="19434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2400" kern="1200" dirty="0"/>
            <a:t>Spordiharrastusele toetuse eraldamise kriteeriumid 09.08.2021 nr 4</a:t>
          </a:r>
        </a:p>
      </dsp:txBody>
      <dsp:txXfrm>
        <a:off x="3755044" y="1534610"/>
        <a:ext cx="3290938" cy="1943460"/>
      </dsp:txXfrm>
    </dsp:sp>
    <dsp:sp modelId="{CBF9366A-2191-47A8-B006-5E8A9A5452D6}">
      <dsp:nvSpPr>
        <dsp:cNvPr id="0" name=""/>
        <dsp:cNvSpPr/>
      </dsp:nvSpPr>
      <dsp:spPr>
        <a:xfrm>
          <a:off x="7506714" y="843409"/>
          <a:ext cx="3290938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Rapla Vallavalitsus</a:t>
          </a:r>
        </a:p>
      </dsp:txBody>
      <dsp:txXfrm>
        <a:off x="7506714" y="843409"/>
        <a:ext cx="3290938" cy="691200"/>
      </dsp:txXfrm>
    </dsp:sp>
    <dsp:sp modelId="{4A0886F9-4E5E-48B6-B68D-EB896C250F49}">
      <dsp:nvSpPr>
        <dsp:cNvPr id="0" name=""/>
        <dsp:cNvSpPr/>
      </dsp:nvSpPr>
      <dsp:spPr>
        <a:xfrm>
          <a:off x="7506714" y="1534610"/>
          <a:ext cx="3290938" cy="19434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2400" kern="1200" dirty="0"/>
            <a:t>Sotsiaalvaldkonna mittetulundusliku toetuse eraldamise kriteeriumid 11.02.2019 nr 5</a:t>
          </a:r>
        </a:p>
      </dsp:txBody>
      <dsp:txXfrm>
        <a:off x="7506714" y="1534610"/>
        <a:ext cx="3290938" cy="1943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0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77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te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72226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137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573420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7886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29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7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4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0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6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1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3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3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7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apla.kovtp.ee/asjaajamisjuhised-ja-blanketi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apla.kovtp.ee/asjaajamisjuhised-ja-blanketi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apla.e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CAF00F2-16D6-4181-93BE-311B4D6BD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232" y="1569203"/>
            <a:ext cx="8934450" cy="3719593"/>
          </a:xfrm>
        </p:spPr>
        <p:txBody>
          <a:bodyPr>
            <a:noAutofit/>
          </a:bodyPr>
          <a:lstStyle/>
          <a:p>
            <a:pPr algn="ctr"/>
            <a:r>
              <a:rPr lang="et-EE" sz="6600" b="1" dirty="0"/>
              <a:t>Kuidas taotleda valla eelarvest toetust oma projektile</a:t>
            </a:r>
          </a:p>
        </p:txBody>
      </p:sp>
      <p:pic>
        <p:nvPicPr>
          <p:cNvPr id="4" name="gmail-m_-6227058701902901267Pilt 1" descr="upload image">
            <a:extLst>
              <a:ext uri="{FF2B5EF4-FFF2-40B4-BE49-F238E27FC236}">
                <a16:creationId xmlns:a16="http://schemas.microsoft.com/office/drawing/2014/main" id="{B26CADA4-0E89-4419-ABA1-4267DA1FF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552449"/>
            <a:ext cx="1009650" cy="1009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815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AED0A3A-ED68-4D8C-A714-0AA17695A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26" y="299633"/>
            <a:ext cx="8596668" cy="862740"/>
          </a:xfrm>
        </p:spPr>
        <p:txBody>
          <a:bodyPr/>
          <a:lstStyle/>
          <a:p>
            <a:pPr algn="ctr"/>
            <a:r>
              <a:rPr lang="et-EE" b="1" dirty="0"/>
              <a:t>Projektipõhist toetust ei eraldata: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66E8C90-37CC-4F03-9AFA-19E9CC83F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49" y="1270862"/>
            <a:ext cx="9026029" cy="5393409"/>
          </a:xfrm>
        </p:spPr>
        <p:txBody>
          <a:bodyPr>
            <a:normAutofit lnSpcReduction="10000"/>
          </a:bodyPr>
          <a:lstStyle/>
          <a:p>
            <a:r>
              <a:rPr lang="et-EE" sz="2400" dirty="0"/>
              <a:t>Taotlejal on võlgnevus riiklike maksude tasumises, õigusaktides sätestatud aruannete esitamises ja vallavalitsuse ees;</a:t>
            </a:r>
          </a:p>
          <a:p>
            <a:r>
              <a:rPr lang="et-EE" sz="2400" dirty="0"/>
              <a:t>Taotleja ei ole eelnevalt valla eelarvest saadud toetust kasutanud sihipäraselt;</a:t>
            </a:r>
          </a:p>
          <a:p>
            <a:r>
              <a:rPr lang="et-EE" sz="2400" dirty="0"/>
              <a:t>Enne toetuse taotlemist toimunud üritusteks ja sündmusteks;</a:t>
            </a:r>
          </a:p>
          <a:p>
            <a:r>
              <a:rPr lang="et-EE" sz="2400" dirty="0"/>
              <a:t>Toitlustamiskulude katmiseks;</a:t>
            </a:r>
          </a:p>
          <a:p>
            <a:r>
              <a:rPr lang="et-EE" sz="2400" dirty="0"/>
              <a:t>Remondi- ja halduskulude katmiseks;</a:t>
            </a:r>
          </a:p>
          <a:p>
            <a:r>
              <a:rPr lang="et-EE" sz="2400" dirty="0"/>
              <a:t>Instrumentide, tehnika ja muu vara soetamiseks (ka võistlusvarustus);</a:t>
            </a:r>
          </a:p>
          <a:p>
            <a:r>
              <a:rPr lang="et-EE" sz="2400" dirty="0"/>
              <a:t>Ruumide sisustuse, kontoritehnika ja muu sarnase soetamiseks;</a:t>
            </a:r>
          </a:p>
          <a:p>
            <a:r>
              <a:rPr lang="et-EE" sz="2400" dirty="0"/>
              <a:t>Ühenduste asutamiskulude katmiseks;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37985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74E81ED-7577-41D6-9012-61E5C56C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63739" cy="654049"/>
          </a:xfrm>
        </p:spPr>
        <p:txBody>
          <a:bodyPr>
            <a:normAutofit/>
          </a:bodyPr>
          <a:lstStyle/>
          <a:p>
            <a:pPr algn="ctr"/>
            <a:r>
              <a:rPr lang="et-EE" b="1" dirty="0"/>
              <a:t>Projektipõhist toetust ei eraldata: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E19C936-3042-48A9-A698-02D28725D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776" y="1224043"/>
            <a:ext cx="10219841" cy="5014913"/>
          </a:xfrm>
        </p:spPr>
        <p:txBody>
          <a:bodyPr/>
          <a:lstStyle/>
          <a:p>
            <a:r>
              <a:rPr lang="et-EE" sz="2800" dirty="0"/>
              <a:t>Litsentside ostmiseks, liikme- ja liisingumaksude tasumiseks;</a:t>
            </a:r>
          </a:p>
          <a:p>
            <a:r>
              <a:rPr lang="et-EE" sz="2800" dirty="0"/>
              <a:t>Õppemaksude maksmiseks;</a:t>
            </a:r>
          </a:p>
          <a:p>
            <a:r>
              <a:rPr lang="et-EE" sz="2800" dirty="0"/>
              <a:t>Asutusesiseste ürituste korraldamiseks (ka spordiklubisiseste);</a:t>
            </a:r>
          </a:p>
          <a:p>
            <a:r>
              <a:rPr lang="et-EE" sz="2800" dirty="0"/>
              <a:t>Kodulehe valmistamise kulude katmiseks;</a:t>
            </a:r>
          </a:p>
          <a:p>
            <a:r>
              <a:rPr lang="et-EE" sz="2800" dirty="0"/>
              <a:t>Valla ametiasutuse hallatava asutuse ürituste korraldamiseks.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20682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1574D89-E51F-4E99-A80E-1EA8B26DA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/>
          <a:lstStyle/>
          <a:p>
            <a:pPr algn="ctr"/>
            <a:r>
              <a:rPr lang="et-EE" b="1" dirty="0"/>
              <a:t>Kõige olulisem: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DE233B1-4EAF-4857-B987-6142BA70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8751"/>
            <a:ext cx="8596668" cy="1600199"/>
          </a:xfrm>
        </p:spPr>
        <p:txBody>
          <a:bodyPr/>
          <a:lstStyle/>
          <a:p>
            <a:r>
              <a:rPr lang="et-EE" dirty="0"/>
              <a:t>Palun lae taotlusvorm alla valla kodulehelt</a:t>
            </a:r>
          </a:p>
          <a:p>
            <a:r>
              <a:rPr lang="et-EE" dirty="0">
                <a:hlinkClick r:id="rId2"/>
              </a:rPr>
              <a:t>https://rapla.kovtp.ee/asjaajamisjuhised-ja-blanketid</a:t>
            </a:r>
            <a:endParaRPr lang="et-EE" dirty="0"/>
          </a:p>
          <a:p>
            <a:pPr algn="l"/>
            <a:r>
              <a:rPr lang="et-EE" dirty="0"/>
              <a:t>Rapla vald toetab → </a:t>
            </a:r>
            <a:r>
              <a:rPr lang="et-EE" b="0" i="0" dirty="0">
                <a:solidFill>
                  <a:srgbClr val="333333"/>
                </a:solidFill>
                <a:effectLst/>
                <a:latin typeface="+mj-lt"/>
              </a:rPr>
              <a:t>Projekti toetuse taotlus (valla eelarvest kohaliku omaalgatuse toetamiseks ning elukeskkonna arendamiseks)</a:t>
            </a:r>
          </a:p>
          <a:p>
            <a:pPr algn="l"/>
            <a:endParaRPr lang="et-EE" b="0" i="0" dirty="0">
              <a:solidFill>
                <a:srgbClr val="333333"/>
              </a:solidFill>
              <a:effectLst/>
              <a:latin typeface="Calibri "/>
            </a:endParaRPr>
          </a:p>
          <a:p>
            <a:pPr algn="l"/>
            <a:endParaRPr lang="et-EE" b="0" i="0" dirty="0">
              <a:solidFill>
                <a:srgbClr val="333333"/>
              </a:solidFill>
              <a:effectLst/>
              <a:latin typeface="Calibri "/>
            </a:endParaRPr>
          </a:p>
          <a:p>
            <a:pPr algn="l"/>
            <a:endParaRPr lang="et-EE" b="0" i="0" dirty="0">
              <a:solidFill>
                <a:srgbClr val="333333"/>
              </a:solidFill>
              <a:effectLst/>
              <a:latin typeface="Calibri "/>
            </a:endParaRPr>
          </a:p>
          <a:p>
            <a:pPr algn="l"/>
            <a:endParaRPr lang="et-EE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et-EE" dirty="0"/>
          </a:p>
        </p:txBody>
      </p:sp>
      <p:pic>
        <p:nvPicPr>
          <p:cNvPr id="8" name="Pilt 7">
            <a:extLst>
              <a:ext uri="{FF2B5EF4-FFF2-40B4-BE49-F238E27FC236}">
                <a16:creationId xmlns:a16="http://schemas.microsoft.com/office/drawing/2014/main" id="{05126F75-72DB-4D54-B915-C32453B25A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2924175"/>
            <a:ext cx="95535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20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19B0F8F-2345-415D-AEDF-A5E464FA1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1975"/>
            <a:ext cx="8139193" cy="971550"/>
          </a:xfrm>
        </p:spPr>
        <p:txBody>
          <a:bodyPr/>
          <a:lstStyle/>
          <a:p>
            <a:pPr algn="ctr"/>
            <a:r>
              <a:rPr lang="et-EE" sz="3200" b="1" dirty="0"/>
              <a:t>Taotluse menetlemine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191E5F6D-F835-4EED-9DF0-5816CA461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604" y="2300691"/>
            <a:ext cx="9144000" cy="372427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schemeClr val="tx1"/>
                </a:solidFill>
              </a:rPr>
              <a:t>Ametnikul on õigus taotlust menetleda 10 tööpäeva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schemeClr val="tx1"/>
                </a:solidFill>
              </a:rPr>
              <a:t>Nõuetele vastav taotlus suunatakse vastavale nõukogule hindamiseks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schemeClr val="tx1"/>
                </a:solidFill>
              </a:rPr>
              <a:t>Vallavalitsus teeb nõukogu ettepanekul toetuse eraldamise otsuse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schemeClr val="tx1"/>
                </a:solidFill>
              </a:rPr>
              <a:t>Eelnev menetluse protsess võib võtta aega kuni üks kuu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schemeClr val="tx1"/>
                </a:solidFill>
              </a:rPr>
              <a:t>Ametnik saadab vallavalitsuse korralduse taotlejale ning korraldab toetuse väljamaksmise.</a:t>
            </a:r>
          </a:p>
          <a:p>
            <a:pPr algn="l"/>
            <a:endParaRPr lang="et-E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03577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50622A3-2B4E-4B6E-AF11-DCDE5FB9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608" y="834324"/>
            <a:ext cx="8596668" cy="847241"/>
          </a:xfrm>
        </p:spPr>
        <p:txBody>
          <a:bodyPr>
            <a:normAutofit/>
          </a:bodyPr>
          <a:lstStyle/>
          <a:p>
            <a:pPr algn="ctr"/>
            <a:r>
              <a:rPr lang="et-EE" sz="4400" b="1" dirty="0"/>
              <a:t>Aruandlus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C850D9D-BCC7-445C-B303-4604E6F64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608" y="2230627"/>
            <a:ext cx="8596668" cy="2945808"/>
          </a:xfrm>
        </p:spPr>
        <p:txBody>
          <a:bodyPr/>
          <a:lstStyle/>
          <a:p>
            <a:r>
              <a:rPr lang="et-EE" sz="2400" dirty="0"/>
              <a:t>Palun lae aruandevorm alla valla kodulehelt</a:t>
            </a:r>
          </a:p>
          <a:p>
            <a:r>
              <a:rPr lang="et-EE" sz="2400" dirty="0">
                <a:hlinkClick r:id="rId2"/>
              </a:rPr>
              <a:t>https://rapla.kovtp.ee/asjaajamisjuhised-ja-blanketid</a:t>
            </a:r>
            <a:endParaRPr lang="et-EE" sz="2400" dirty="0"/>
          </a:p>
          <a:p>
            <a:pPr algn="l"/>
            <a:r>
              <a:rPr lang="et-EE" sz="2400" dirty="0"/>
              <a:t>Rapla vald toetab → Projektitoetuse aruande vorm</a:t>
            </a:r>
          </a:p>
          <a:p>
            <a:pPr algn="l"/>
            <a:r>
              <a:rPr lang="et-EE" sz="2400" dirty="0"/>
              <a:t>Toetuse taotleja esitab aruande hiljemalt ühe kuu jooksul peale toetatud tegevuse lõppu</a:t>
            </a:r>
          </a:p>
          <a:p>
            <a:pPr algn="l"/>
            <a:endParaRPr lang="et-EE" dirty="0"/>
          </a:p>
          <a:p>
            <a:pPr algn="l"/>
            <a:endParaRPr lang="et-EE" dirty="0"/>
          </a:p>
          <a:p>
            <a:pPr algn="l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01649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0D7374A-7EAB-45C8-A89B-59A41016F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1525" cy="5883275"/>
          </a:xfrm>
        </p:spPr>
        <p:txBody>
          <a:bodyPr/>
          <a:lstStyle/>
          <a:p>
            <a:pPr algn="ctr"/>
            <a:br>
              <a:rPr lang="et-EE" dirty="0"/>
            </a:br>
            <a:br>
              <a:rPr lang="et-EE" dirty="0"/>
            </a:br>
            <a:br>
              <a:rPr lang="et-EE" dirty="0"/>
            </a:br>
            <a:br>
              <a:rPr lang="et-EE" dirty="0"/>
            </a:br>
            <a:r>
              <a:rPr lang="et-EE" sz="6600" dirty="0"/>
              <a:t>TÄNAN!</a:t>
            </a:r>
            <a:br>
              <a:rPr lang="et-EE" dirty="0">
                <a:sym typeface="Wingdings" panose="05000000000000000000" pitchFamily="2" charset="2"/>
              </a:rPr>
            </a:br>
            <a:br>
              <a:rPr lang="et-EE" dirty="0">
                <a:sym typeface="Wingdings" panose="05000000000000000000" pitchFamily="2" charset="2"/>
              </a:rPr>
            </a:b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403555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5EB9790-6988-4FE5-99E6-F8643848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495" y="379770"/>
            <a:ext cx="10731285" cy="296786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t-EE" sz="4000" b="1" dirty="0"/>
              <a:t>Rapla Vallavolikogu määrus 27.05.2021 nr 9</a:t>
            </a:r>
            <a:br>
              <a:rPr lang="et-EE" sz="3600" dirty="0"/>
            </a:br>
            <a:r>
              <a:rPr lang="et-EE" sz="3600" dirty="0"/>
              <a:t>Rapla valla eelarvest kohaliku omaalgatuse toetamiseks, elukeskkonna arendamiseks ning spordialade harrastamiseks toetuse taotlemise ja kasutamise kord</a:t>
            </a:r>
          </a:p>
        </p:txBody>
      </p:sp>
      <p:graphicFrame>
        <p:nvGraphicFramePr>
          <p:cNvPr id="6" name="Sisu kohatäide 5">
            <a:extLst>
              <a:ext uri="{FF2B5EF4-FFF2-40B4-BE49-F238E27FC236}">
                <a16:creationId xmlns:a16="http://schemas.microsoft.com/office/drawing/2014/main" id="{2D332770-5470-46B0-85B5-0680F5E717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595464"/>
              </p:ext>
            </p:extLst>
          </p:nvPr>
        </p:nvGraphicFramePr>
        <p:xfrm>
          <a:off x="427494" y="3074392"/>
          <a:ext cx="10801028" cy="432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812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1674248-8EE7-4041-9916-DD372007D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2305"/>
          </a:xfrm>
        </p:spPr>
        <p:txBody>
          <a:bodyPr/>
          <a:lstStyle/>
          <a:p>
            <a:pPr algn="ctr"/>
            <a:r>
              <a:rPr lang="et-EE" b="1" dirty="0"/>
              <a:t>Määruse ja kriteeriumid leiad: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B61F535-B3F1-40C7-AE77-06CEDBAC6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907"/>
            <a:ext cx="8596668" cy="4598456"/>
          </a:xfrm>
        </p:spPr>
        <p:txBody>
          <a:bodyPr/>
          <a:lstStyle/>
          <a:p>
            <a:r>
              <a:rPr lang="et-EE" dirty="0">
                <a:hlinkClick r:id="rId2"/>
              </a:rPr>
              <a:t>www.rapla.ee</a:t>
            </a:r>
            <a:r>
              <a:rPr lang="et-EE" dirty="0"/>
              <a:t> </a:t>
            </a:r>
            <a:r>
              <a:rPr lang="et-EE" dirty="0">
                <a:latin typeface="Calibri" panose="020F0502020204030204" pitchFamily="34" charset="0"/>
                <a:cs typeface="Calibri" panose="020F0502020204030204" pitchFamily="34" charset="0"/>
              </a:rPr>
              <a:t>→ Valdkonnad → Rapla vald toetab → Toetused Rapla vallas</a:t>
            </a:r>
          </a:p>
          <a:p>
            <a:endParaRPr lang="et-EE" dirty="0"/>
          </a:p>
        </p:txBody>
      </p:sp>
      <p:pic>
        <p:nvPicPr>
          <p:cNvPr id="6" name="Pilt 5">
            <a:extLst>
              <a:ext uri="{FF2B5EF4-FFF2-40B4-BE49-F238E27FC236}">
                <a16:creationId xmlns:a16="http://schemas.microsoft.com/office/drawing/2014/main" id="{F3238BB4-F50B-4973-96A1-9A7D7A908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15" y="1873378"/>
            <a:ext cx="9831172" cy="4839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057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91D1590-4361-47FF-B8D9-6066EF81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675"/>
          </a:xfrm>
        </p:spPr>
        <p:txBody>
          <a:bodyPr/>
          <a:lstStyle/>
          <a:p>
            <a:pPr algn="ctr"/>
            <a:r>
              <a:rPr lang="et-EE" b="1" dirty="0"/>
              <a:t>Taotlemise tähtajad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CEFF8CE-9414-4EA8-BCBD-2BC233915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675"/>
            <a:ext cx="8596668" cy="4450687"/>
          </a:xfrm>
        </p:spPr>
        <p:txBody>
          <a:bodyPr/>
          <a:lstStyle/>
          <a:p>
            <a:r>
              <a:rPr lang="et-EE" sz="2400" b="1" dirty="0"/>
              <a:t>I voor: 1. detsember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/>
              <a:t>eeldatav elluviidav periood: jaanuar, veebruar, märts</a:t>
            </a:r>
          </a:p>
          <a:p>
            <a:r>
              <a:rPr lang="et-EE" sz="2400" b="1" dirty="0"/>
              <a:t>II voor: 1. märts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/>
              <a:t>eeldatav elluviidav periood: aprill, mai, juuni</a:t>
            </a:r>
          </a:p>
          <a:p>
            <a:r>
              <a:rPr lang="et-EE" sz="2400" b="1" dirty="0"/>
              <a:t>III voor: 1. juuni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/>
              <a:t>eeldatav elluviidav periood: juuli, august, september</a:t>
            </a:r>
          </a:p>
          <a:p>
            <a:r>
              <a:rPr lang="et-EE" sz="2400" b="1" dirty="0"/>
              <a:t>IV voor: 1. september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/>
              <a:t>eeldatav elluviidav periood: oktoober, november, detsember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57582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D23C8EB-2403-481E-A159-22C962E12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028"/>
          </a:xfrm>
        </p:spPr>
        <p:txBody>
          <a:bodyPr/>
          <a:lstStyle/>
          <a:p>
            <a:pPr algn="ctr"/>
            <a:r>
              <a:rPr lang="et-EE" b="1" dirty="0"/>
              <a:t>Oluline hindamisel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3F16A6E-0C9A-49FE-AE5E-096072A6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8751"/>
            <a:ext cx="8596668" cy="46126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t-EE" sz="2400" dirty="0"/>
              <a:t>Projekt on laekunud tähtajaks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/>
              <a:t>Eelneva toetuse aruandlus on esitatud õigeaegselt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/>
              <a:t>Eelnevaid toetusi on kasutatud sihtotstarbeliselt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/>
              <a:t>Projekt on suunatud valla elanikele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/>
              <a:t>Projekti tegevused aitavad kaasa valla positiivse maine kujundamisele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48181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61EAC75-298F-4F48-B324-E3A11F4D1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Volikogu määrus (mida silmas pidada?)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E45B93B-15AD-4FCE-ADE0-C7780644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4555462"/>
          </a:xfrm>
        </p:spPr>
        <p:txBody>
          <a:bodyPr>
            <a:normAutofit/>
          </a:bodyPr>
          <a:lstStyle/>
          <a:p>
            <a:r>
              <a:rPr lang="et-EE" b="1" dirty="0"/>
              <a:t>Toetuse andmise eesmärk on</a:t>
            </a:r>
            <a:r>
              <a:rPr lang="et-EE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 laiendada vallas sotsiaal-, kultuuri-, spordi- ja noorsootegevuse võimalusi ja arendada kodanikualgatuslikku tegevust ning soodustada valla kodanike koostööd</a:t>
            </a:r>
          </a:p>
          <a:p>
            <a:r>
              <a:rPr lang="et-EE" dirty="0"/>
              <a:t> </a:t>
            </a:r>
            <a:r>
              <a:rPr lang="et-EE" b="1" dirty="0"/>
              <a:t>Projektipõhine toetus on </a:t>
            </a:r>
            <a:r>
              <a:rPr lang="et-EE" b="1" u="sng" dirty="0"/>
              <a:t>ühekordne </a:t>
            </a:r>
            <a:r>
              <a:rPr lang="et-EE" b="1" dirty="0"/>
              <a:t>toetus, mis on suunatud: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 valla elanikele korraldavate ürituste ja ühistegevuste toetamiseks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 taotlejale erinevatest fondidest ja programmidest rahastavate projektide kaasfinantseerimiseks. </a:t>
            </a:r>
          </a:p>
          <a:p>
            <a:pPr marL="0" indent="0">
              <a:buNone/>
            </a:pPr>
            <a:r>
              <a:rPr lang="et-EE" b="1" u="sng" dirty="0"/>
              <a:t>Tingimused: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/>
              <a:t>kaasfinantseeritava projektiga toetatav tegevus või objekt on piirkonna või valla arenguks oluline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/>
              <a:t>Soovitavalt – on kajastatud vastavas arengukavas </a:t>
            </a:r>
          </a:p>
        </p:txBody>
      </p:sp>
    </p:spTree>
    <p:extLst>
      <p:ext uri="{BB962C8B-B14F-4D97-AF65-F5344CB8AC3E}">
        <p14:creationId xmlns:p14="http://schemas.microsoft.com/office/powerpoint/2010/main" val="1353126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70F09DA-8636-4836-AF84-37C05DC1B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b="1" dirty="0"/>
              <a:t>Kultuuriharrastusele ja noorsootööle toetuse eraldamise kriteeriumid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D4FE600-11BF-450F-A3E6-5C145BE50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014" y="2030278"/>
            <a:ext cx="10515600" cy="4625820"/>
          </a:xfrm>
        </p:spPr>
        <p:txBody>
          <a:bodyPr>
            <a:normAutofit/>
          </a:bodyPr>
          <a:lstStyle/>
          <a:p>
            <a:r>
              <a:rPr lang="et-EE" b="1" dirty="0"/>
              <a:t>Toetus ühele projektile (üldjuhul kuni 700 eurot) eraldatakse kui:</a:t>
            </a:r>
            <a:r>
              <a:rPr lang="et-EE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projekti toetatakse valla haldusterritooriumil kogukonna üritusena või esindatakse valda väljaspool maakonda;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taotleja on kasutanud eelneva </a:t>
            </a:r>
            <a:r>
              <a:rPr lang="et-EE" u="sng" dirty="0"/>
              <a:t>kahe kalendriaasta </a:t>
            </a:r>
            <a:r>
              <a:rPr lang="et-EE" dirty="0"/>
              <a:t>jooksul valla eelarvest eraldatud toetusi sihtotstarbeliselt: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projektil on oma- või kaasfinantseering vähemalt 10% projekti eelarvest;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projekt arendab kogukonna kultuuri- või noorsootööalast tegevust;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projekt on suunatud rahvakultuuri hoidmisele;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projekt toetab kultuurielu ja traditsioone;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ühele ja samale sündmusele saab esitada </a:t>
            </a:r>
            <a:r>
              <a:rPr lang="et-EE" b="1" u="sng" dirty="0"/>
              <a:t>ühe</a:t>
            </a:r>
            <a:r>
              <a:rPr lang="et-EE" dirty="0"/>
              <a:t> taotluse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23141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AC96498-BF42-461A-AF78-580E540B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sz="4000" b="1" dirty="0"/>
              <a:t>Spordiharrastusele toetuse eraldamise kriteeriumid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6C2CFF0-A6D4-4614-BCF1-32934F55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763" y="1813302"/>
            <a:ext cx="8886825" cy="4967206"/>
          </a:xfrm>
        </p:spPr>
        <p:txBody>
          <a:bodyPr>
            <a:normAutofit lnSpcReduction="10000"/>
          </a:bodyPr>
          <a:lstStyle/>
          <a:p>
            <a:r>
              <a:rPr lang="et-EE" sz="2000" b="1" dirty="0"/>
              <a:t>Toetus ühele projektile (üldjuhul kuni 500 eurot) eraldatakse kui:</a:t>
            </a:r>
            <a:r>
              <a:rPr lang="et-EE" sz="20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 err="1"/>
              <a:t>projektil</a:t>
            </a:r>
            <a:r>
              <a:rPr lang="fi-FI" sz="2000" dirty="0"/>
              <a:t> on oma- </a:t>
            </a:r>
            <a:r>
              <a:rPr lang="fi-FI" sz="2000" dirty="0" err="1"/>
              <a:t>või</a:t>
            </a:r>
            <a:r>
              <a:rPr lang="fi-FI" sz="2000" dirty="0"/>
              <a:t> </a:t>
            </a:r>
            <a:r>
              <a:rPr lang="fi-FI" sz="2000" dirty="0" err="1"/>
              <a:t>kaasfinantseering</a:t>
            </a:r>
            <a:r>
              <a:rPr lang="fi-FI" sz="2000" dirty="0"/>
              <a:t> </a:t>
            </a:r>
            <a:r>
              <a:rPr lang="fi-FI" sz="2000" dirty="0" err="1"/>
              <a:t>vähemalt</a:t>
            </a:r>
            <a:r>
              <a:rPr lang="fi-FI" sz="2000" dirty="0"/>
              <a:t> </a:t>
            </a:r>
            <a:r>
              <a:rPr lang="et-EE" sz="2000" dirty="0"/>
              <a:t>3</a:t>
            </a:r>
            <a:r>
              <a:rPr lang="fi-FI" sz="2000" dirty="0"/>
              <a:t>0% projekti </a:t>
            </a:r>
            <a:r>
              <a:rPr lang="fi-FI" sz="2000" dirty="0" err="1"/>
              <a:t>eelarvest</a:t>
            </a:r>
            <a:r>
              <a:rPr lang="fi-FI" sz="2000" dirty="0"/>
              <a:t>;</a:t>
            </a:r>
            <a:endParaRPr lang="et-EE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 sisaldab uusi ideid ja on arengule suunatud;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 on valla seisukohalt oluline ning traditsioonidega;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 viiakse ellu valla haldusterritooriumil;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 on suunatud rahvaspordi arengule vallas;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 edendab noorte sporditegevust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 on </a:t>
            </a:r>
            <a:r>
              <a:rPr lang="et-EE" sz="2000" dirty="0" err="1"/>
              <a:t>haaratavuselt</a:t>
            </a:r>
            <a:r>
              <a:rPr lang="et-EE" sz="2000" dirty="0"/>
              <a:t> vallasisene või maakondlik;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projekt, milles valla sportlased, kes elavad rahvastikuregistri andmetel vallas või valla spordiklubid võtavad osa suurematest regionaalsetest ja rahvusvahelistest tiitlivõistlustest, tutvustades valda laiemale üldsusele;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projekt, milles rahvastikuregistri andmetel vallas elav kuni 19-aastane sportlane osaleb rahvusvaheliste tiitlivõistluste ettevalmistuslaagris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dirty="0"/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00725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491ADAE-55DD-41C0-8B6C-2824EF47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b="1" dirty="0"/>
              <a:t>Sotsiaalvaldkonna mittetulundusliku toetuse eraldamise kriteeriumid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A6C9D6A-F642-4AA1-AE83-3E980D0AC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224" y="1930401"/>
            <a:ext cx="9033778" cy="4788114"/>
          </a:xfrm>
        </p:spPr>
        <p:txBody>
          <a:bodyPr>
            <a:normAutofit/>
          </a:bodyPr>
          <a:lstStyle/>
          <a:p>
            <a:r>
              <a:rPr lang="et-EE" sz="2000" b="1" dirty="0"/>
              <a:t>Toetus ühele projektile (üldjuhul kuni 500 eurot) eraldatakse kui</a:t>
            </a:r>
            <a:r>
              <a:rPr lang="et-EE" sz="2000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taotlus on laekunud tähtajaks;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projektil on oma- või kaasfinantseering vähemalt 10% projekti eelarvest;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 on suunatud võimalikult paljudele valla elanikele.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 projekti tegevused aitavad kaasa valla positiivse maine kujundamisele;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taotlejal ei ole projekti esitamise tähtajaks võlgnevusi riigi või vallavalitsuse ees;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taotleja ei ole eelnevalt valla eelarvest saadud toetust kasutanud mittesihipäraselt;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 ei hõlma juba toimunud tegevusi;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/>
              <a:t>projekt ei hõlma asutusesiseste ürituste korraldamist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41036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ssett">
  <a:themeElements>
    <a:clrScheme name="Fas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iibutatud serv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673</TotalTime>
  <Words>763</Words>
  <Application>Microsoft Office PowerPoint</Application>
  <PresentationFormat>Laiekraan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</vt:lpstr>
      <vt:lpstr>Open Sans</vt:lpstr>
      <vt:lpstr>Trebuchet MS</vt:lpstr>
      <vt:lpstr>Wingdings</vt:lpstr>
      <vt:lpstr>Wingdings 3</vt:lpstr>
      <vt:lpstr>Fassett</vt:lpstr>
      <vt:lpstr>Kuidas taotleda valla eelarvest toetust oma projektile</vt:lpstr>
      <vt:lpstr>Rapla Vallavolikogu määrus 27.05.2021 nr 9 Rapla valla eelarvest kohaliku omaalgatuse toetamiseks, elukeskkonna arendamiseks ning spordialade harrastamiseks toetuse taotlemise ja kasutamise kord</vt:lpstr>
      <vt:lpstr>Määruse ja kriteeriumid leiad:</vt:lpstr>
      <vt:lpstr>Taotlemise tähtajad</vt:lpstr>
      <vt:lpstr>Oluline hindamisel</vt:lpstr>
      <vt:lpstr>Volikogu määrus (mida silmas pidada?)</vt:lpstr>
      <vt:lpstr>Kultuuriharrastusele ja noorsootööle toetuse eraldamise kriteeriumid </vt:lpstr>
      <vt:lpstr>Spordiharrastusele toetuse eraldamise kriteeriumid </vt:lpstr>
      <vt:lpstr>Sotsiaalvaldkonna mittetulundusliku toetuse eraldamise kriteeriumid </vt:lpstr>
      <vt:lpstr>Projektipõhist toetust ei eraldata: </vt:lpstr>
      <vt:lpstr>Projektipõhist toetust ei eraldata: </vt:lpstr>
      <vt:lpstr>Kõige olulisem:</vt:lpstr>
      <vt:lpstr>Taotluse menetlemine</vt:lpstr>
      <vt:lpstr>Aruandlus</vt:lpstr>
      <vt:lpstr>    TÄNAN!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Rapla valla eelarvest kohaliku omaalgatuse toetuse taotlemise ja kasutamise kord</dc:title>
  <dc:creator>Kai Kipper</dc:creator>
  <cp:lastModifiedBy>Helen Hints</cp:lastModifiedBy>
  <cp:revision>36</cp:revision>
  <dcterms:created xsi:type="dcterms:W3CDTF">2021-10-25T11:16:37Z</dcterms:created>
  <dcterms:modified xsi:type="dcterms:W3CDTF">2023-02-16T14:35:56Z</dcterms:modified>
</cp:coreProperties>
</file>