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13" r:id="rId1"/>
  </p:sldMasterIdLst>
  <p:handoutMasterIdLst>
    <p:handoutMasterId r:id="rId22"/>
  </p:handoutMasterIdLst>
  <p:sldIdLst>
    <p:sldId id="256" r:id="rId2"/>
    <p:sldId id="257" r:id="rId3"/>
    <p:sldId id="260" r:id="rId4"/>
    <p:sldId id="274" r:id="rId5"/>
    <p:sldId id="263" r:id="rId6"/>
    <p:sldId id="271" r:id="rId7"/>
    <p:sldId id="275" r:id="rId8"/>
    <p:sldId id="266" r:id="rId9"/>
    <p:sldId id="276" r:id="rId10"/>
    <p:sldId id="277" r:id="rId11"/>
    <p:sldId id="278" r:id="rId12"/>
    <p:sldId id="279" r:id="rId13"/>
    <p:sldId id="280" r:id="rId14"/>
    <p:sldId id="272" r:id="rId15"/>
    <p:sldId id="281" r:id="rId16"/>
    <p:sldId id="273" r:id="rId17"/>
    <p:sldId id="267" r:id="rId18"/>
    <p:sldId id="268" r:id="rId19"/>
    <p:sldId id="282" r:id="rId20"/>
    <p:sldId id="270" r:id="rId21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467053863165063"/>
          <c:y val="3.8942536438264369E-2"/>
          <c:w val="0.63970638874222352"/>
          <c:h val="0.69342079444542271"/>
        </c:manualLayout>
      </c:layout>
      <c:lineChart>
        <c:grouping val="standard"/>
        <c:varyColors val="0"/>
        <c:ser>
          <c:idx val="1"/>
          <c:order val="1"/>
          <c:tx>
            <c:strRef>
              <c:f>'ülevaate joonised'!$A$5</c:f>
              <c:strCache>
                <c:ptCount val="1"/>
                <c:pt idx="0">
                  <c:v>Raikküla vald</c:v>
                </c:pt>
              </c:strCache>
            </c:strRef>
          </c:tx>
          <c:cat>
            <c:strRef>
              <c:f>'ülevaate joonised'!$B$3:$G$3</c:f>
              <c:strCache>
                <c:ptCount val="6"/>
                <c:pt idx="0">
                  <c:v>2015 täitmine</c:v>
                </c:pt>
                <c:pt idx="1">
                  <c:v>2016 täitmine</c:v>
                </c:pt>
                <c:pt idx="2">
                  <c:v>2017 eelarve  </c:v>
                </c:pt>
                <c:pt idx="3">
                  <c:v>2018 eelarve  </c:v>
                </c:pt>
                <c:pt idx="4">
                  <c:v>2019 eelarve  </c:v>
                </c:pt>
                <c:pt idx="5">
                  <c:v>2020 eelarve  </c:v>
                </c:pt>
              </c:strCache>
            </c:strRef>
          </c:cat>
          <c:val>
            <c:numRef>
              <c:f>'ülevaate joonised'!$B$5:$G$5</c:f>
              <c:numCache>
                <c:formatCode>#,##0</c:formatCode>
                <c:ptCount val="6"/>
                <c:pt idx="0">
                  <c:v>1499051.18</c:v>
                </c:pt>
                <c:pt idx="1">
                  <c:v>1576585.41</c:v>
                </c:pt>
                <c:pt idx="2">
                  <c:v>1628229.6</c:v>
                </c:pt>
                <c:pt idx="3">
                  <c:v>1720543.3760000002</c:v>
                </c:pt>
                <c:pt idx="4">
                  <c:v>1776546.8460800003</c:v>
                </c:pt>
                <c:pt idx="5">
                  <c:v>1872030.5937664004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'ülevaate joonised'!$A$6</c:f>
              <c:strCache>
                <c:ptCount val="1"/>
                <c:pt idx="0">
                  <c:v>Rapla vald</c:v>
                </c:pt>
              </c:strCache>
            </c:strRef>
          </c:tx>
          <c:cat>
            <c:strRef>
              <c:f>'ülevaate joonised'!$B$3:$G$3</c:f>
              <c:strCache>
                <c:ptCount val="6"/>
                <c:pt idx="0">
                  <c:v>2015 täitmine</c:v>
                </c:pt>
                <c:pt idx="1">
                  <c:v>2016 täitmine</c:v>
                </c:pt>
                <c:pt idx="2">
                  <c:v>2017 eelarve  </c:v>
                </c:pt>
                <c:pt idx="3">
                  <c:v>2018 eelarve  </c:v>
                </c:pt>
                <c:pt idx="4">
                  <c:v>2019 eelarve  </c:v>
                </c:pt>
                <c:pt idx="5">
                  <c:v>2020 eelarve  </c:v>
                </c:pt>
              </c:strCache>
            </c:strRef>
          </c:cat>
          <c:val>
            <c:numRef>
              <c:f>'ülevaate joonised'!$B$6:$G$6</c:f>
              <c:numCache>
                <c:formatCode>#,##0</c:formatCode>
                <c:ptCount val="6"/>
                <c:pt idx="0">
                  <c:v>10970187</c:v>
                </c:pt>
                <c:pt idx="1">
                  <c:v>11381942.01</c:v>
                </c:pt>
                <c:pt idx="2">
                  <c:v>11547762</c:v>
                </c:pt>
                <c:pt idx="3">
                  <c:v>11786539</c:v>
                </c:pt>
                <c:pt idx="4">
                  <c:v>11570891</c:v>
                </c:pt>
                <c:pt idx="5">
                  <c:v>11993836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'ülevaate joonised'!$A$7</c:f>
              <c:strCache>
                <c:ptCount val="1"/>
                <c:pt idx="0">
                  <c:v>Juuru vald</c:v>
                </c:pt>
              </c:strCache>
            </c:strRef>
          </c:tx>
          <c:cat>
            <c:strRef>
              <c:f>'ülevaate joonised'!$B$3:$G$3</c:f>
              <c:strCache>
                <c:ptCount val="6"/>
                <c:pt idx="0">
                  <c:v>2015 täitmine</c:v>
                </c:pt>
                <c:pt idx="1">
                  <c:v>2016 täitmine</c:v>
                </c:pt>
                <c:pt idx="2">
                  <c:v>2017 eelarve  </c:v>
                </c:pt>
                <c:pt idx="3">
                  <c:v>2018 eelarve  </c:v>
                </c:pt>
                <c:pt idx="4">
                  <c:v>2019 eelarve  </c:v>
                </c:pt>
                <c:pt idx="5">
                  <c:v>2020 eelarve  </c:v>
                </c:pt>
              </c:strCache>
            </c:strRef>
          </c:cat>
          <c:val>
            <c:numRef>
              <c:f>'ülevaate joonised'!$B$7:$G$7</c:f>
              <c:numCache>
                <c:formatCode>#,##0</c:formatCode>
                <c:ptCount val="6"/>
                <c:pt idx="0">
                  <c:v>1580403.47</c:v>
                </c:pt>
                <c:pt idx="1">
                  <c:v>1747306.59</c:v>
                </c:pt>
                <c:pt idx="2">
                  <c:v>1802415.8840000001</c:v>
                </c:pt>
                <c:pt idx="3">
                  <c:v>1888914.84353</c:v>
                </c:pt>
                <c:pt idx="4">
                  <c:v>1984473.0820589103</c:v>
                </c:pt>
                <c:pt idx="5">
                  <c:v>2094531.2590479255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454704"/>
        <c:axId val="156510304"/>
      </c:lineChart>
      <c:lineChart>
        <c:grouping val="standard"/>
        <c:varyColors val="0"/>
        <c:ser>
          <c:idx val="0"/>
          <c:order val="0"/>
          <c:tx>
            <c:strRef>
              <c:f>'ülevaate joonised'!$A$4</c:f>
              <c:strCache>
                <c:ptCount val="1"/>
                <c:pt idx="0">
                  <c:v>Kaiu vald</c:v>
                </c:pt>
              </c:strCache>
            </c:strRef>
          </c:tx>
          <c:cat>
            <c:strRef>
              <c:f>'ülevaate joonised'!$B$3:$G$3</c:f>
              <c:strCache>
                <c:ptCount val="6"/>
                <c:pt idx="0">
                  <c:v>2015 täitmine</c:v>
                </c:pt>
                <c:pt idx="1">
                  <c:v>2016 täitmine</c:v>
                </c:pt>
                <c:pt idx="2">
                  <c:v>2017 eelarve  </c:v>
                </c:pt>
                <c:pt idx="3">
                  <c:v>2018 eelarve  </c:v>
                </c:pt>
                <c:pt idx="4">
                  <c:v>2019 eelarve  </c:v>
                </c:pt>
                <c:pt idx="5">
                  <c:v>2020 eelarve  </c:v>
                </c:pt>
              </c:strCache>
            </c:strRef>
          </c:cat>
          <c:val>
            <c:numRef>
              <c:f>'ülevaate joonised'!$B$4:$G$4</c:f>
              <c:numCache>
                <c:formatCode>#,##0</c:formatCode>
                <c:ptCount val="6"/>
                <c:pt idx="0">
                  <c:v>1426122</c:v>
                </c:pt>
                <c:pt idx="1">
                  <c:v>1482451.68</c:v>
                </c:pt>
                <c:pt idx="2">
                  <c:v>1467495</c:v>
                </c:pt>
                <c:pt idx="3">
                  <c:v>1513495</c:v>
                </c:pt>
                <c:pt idx="4">
                  <c:v>1569495</c:v>
                </c:pt>
                <c:pt idx="5">
                  <c:v>1626495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'ülevaate joonised'!$A$8</c:f>
              <c:strCache>
                <c:ptCount val="1"/>
              </c:strCache>
            </c:strRef>
          </c:tx>
          <c:cat>
            <c:strRef>
              <c:f>'ülevaate joonised'!$B$3:$G$3</c:f>
              <c:strCache>
                <c:ptCount val="6"/>
                <c:pt idx="0">
                  <c:v>2015 täitmine</c:v>
                </c:pt>
                <c:pt idx="1">
                  <c:v>2016 täitmine</c:v>
                </c:pt>
                <c:pt idx="2">
                  <c:v>2017 eelarve  </c:v>
                </c:pt>
                <c:pt idx="3">
                  <c:v>2018 eelarve  </c:v>
                </c:pt>
                <c:pt idx="4">
                  <c:v>2019 eelarve  </c:v>
                </c:pt>
                <c:pt idx="5">
                  <c:v>2020 eelarve  </c:v>
                </c:pt>
              </c:strCache>
            </c:strRef>
          </c:cat>
          <c:val>
            <c:numRef>
              <c:f>'ülevaate joonised'!$B$8:$G$8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510688"/>
        <c:axId val="156513120"/>
      </c:lineChart>
      <c:catAx>
        <c:axId val="156454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t-EE"/>
          </a:p>
        </c:txPr>
        <c:crossAx val="156510304"/>
        <c:crosses val="autoZero"/>
        <c:auto val="1"/>
        <c:lblAlgn val="ctr"/>
        <c:lblOffset val="100"/>
        <c:noMultiLvlLbl val="0"/>
      </c:catAx>
      <c:valAx>
        <c:axId val="156510304"/>
        <c:scaling>
          <c:orientation val="minMax"/>
          <c:max val="1200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t-EE"/>
          </a:p>
        </c:txPr>
        <c:crossAx val="156454704"/>
        <c:crosses val="autoZero"/>
        <c:crossBetween val="between"/>
      </c:valAx>
      <c:catAx>
        <c:axId val="1565106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6513120"/>
        <c:crosses val="autoZero"/>
        <c:auto val="1"/>
        <c:lblAlgn val="ctr"/>
        <c:lblOffset val="100"/>
        <c:noMultiLvlLbl val="0"/>
      </c:catAx>
      <c:valAx>
        <c:axId val="156513120"/>
        <c:scaling>
          <c:orientation val="minMax"/>
          <c:max val="12000000"/>
        </c:scaling>
        <c:delete val="0"/>
        <c:axPos val="r"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t-EE"/>
          </a:p>
        </c:txPr>
        <c:crossAx val="156510688"/>
        <c:crosses val="max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t-EE"/>
          </a:p>
        </c:txPr>
      </c:dTable>
    </c:plotArea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t-E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467051264545688"/>
          <c:y val="2.0739329126412381E-2"/>
          <c:w val="0.74808782030858856"/>
          <c:h val="0.63453960672948673"/>
        </c:manualLayout>
      </c:layout>
      <c:lineChart>
        <c:grouping val="standard"/>
        <c:varyColors val="0"/>
        <c:ser>
          <c:idx val="0"/>
          <c:order val="0"/>
          <c:tx>
            <c:strRef>
              <c:f>'ülevaate joonised'!$A$162</c:f>
              <c:strCache>
                <c:ptCount val="1"/>
                <c:pt idx="0">
                  <c:v>Kaiu vald</c:v>
                </c:pt>
              </c:strCache>
            </c:strRef>
          </c:tx>
          <c:cat>
            <c:strRef>
              <c:f>'ülevaate joonised'!$B$3:$G$3</c:f>
              <c:strCache>
                <c:ptCount val="6"/>
                <c:pt idx="0">
                  <c:v>2015 täitmine</c:v>
                </c:pt>
                <c:pt idx="1">
                  <c:v>2016 täitmine</c:v>
                </c:pt>
                <c:pt idx="2">
                  <c:v>2017 eelarve  </c:v>
                </c:pt>
                <c:pt idx="3">
                  <c:v>2018 eelarve  </c:v>
                </c:pt>
                <c:pt idx="4">
                  <c:v>2019 eelarve  </c:v>
                </c:pt>
                <c:pt idx="5">
                  <c:v>2020 eelarve  </c:v>
                </c:pt>
              </c:strCache>
            </c:strRef>
          </c:cat>
          <c:val>
            <c:numRef>
              <c:f>'ülevaate joonised'!$B$162:$G$162</c:f>
              <c:numCache>
                <c:formatCode>0.0%</c:formatCode>
                <c:ptCount val="6"/>
                <c:pt idx="0">
                  <c:v>4.8803678787649303E-2</c:v>
                </c:pt>
                <c:pt idx="1">
                  <c:v>0</c:v>
                </c:pt>
                <c:pt idx="2">
                  <c:v>0.15682029581020718</c:v>
                </c:pt>
                <c:pt idx="3">
                  <c:v>0.37462693963310084</c:v>
                </c:pt>
                <c:pt idx="4">
                  <c:v>0.46626972370093567</c:v>
                </c:pt>
                <c:pt idx="5">
                  <c:v>0.39183212982517623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'ülevaate joonised'!$A$163</c:f>
              <c:strCache>
                <c:ptCount val="1"/>
                <c:pt idx="0">
                  <c:v>Raikküla vald</c:v>
                </c:pt>
              </c:strCache>
            </c:strRef>
          </c:tx>
          <c:cat>
            <c:strRef>
              <c:f>'ülevaate joonised'!$B$3:$G$3</c:f>
              <c:strCache>
                <c:ptCount val="6"/>
                <c:pt idx="0">
                  <c:v>2015 täitmine</c:v>
                </c:pt>
                <c:pt idx="1">
                  <c:v>2016 täitmine</c:v>
                </c:pt>
                <c:pt idx="2">
                  <c:v>2017 eelarve  </c:v>
                </c:pt>
                <c:pt idx="3">
                  <c:v>2018 eelarve  </c:v>
                </c:pt>
                <c:pt idx="4">
                  <c:v>2019 eelarve  </c:v>
                </c:pt>
                <c:pt idx="5">
                  <c:v>2020 eelarve  </c:v>
                </c:pt>
              </c:strCache>
            </c:strRef>
          </c:cat>
          <c:val>
            <c:numRef>
              <c:f>'ülevaate joonised'!$B$163:$G$163</c:f>
              <c:numCache>
                <c:formatCode>0.0%</c:formatCode>
                <c:ptCount val="6"/>
                <c:pt idx="0">
                  <c:v>2.690162986963528E-2</c:v>
                </c:pt>
                <c:pt idx="1">
                  <c:v>3.7685728678663863E-2</c:v>
                </c:pt>
                <c:pt idx="2">
                  <c:v>0.42831292957700806</c:v>
                </c:pt>
                <c:pt idx="3">
                  <c:v>0.50280946134077575</c:v>
                </c:pt>
                <c:pt idx="4">
                  <c:v>0.48576454470040947</c:v>
                </c:pt>
                <c:pt idx="5">
                  <c:v>0.48101541714876733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'ülevaate joonised'!$A$164</c:f>
              <c:strCache>
                <c:ptCount val="1"/>
                <c:pt idx="0">
                  <c:v>Rapla vald</c:v>
                </c:pt>
              </c:strCache>
            </c:strRef>
          </c:tx>
          <c:cat>
            <c:strRef>
              <c:f>'ülevaate joonised'!$B$3:$G$3</c:f>
              <c:strCache>
                <c:ptCount val="6"/>
                <c:pt idx="0">
                  <c:v>2015 täitmine</c:v>
                </c:pt>
                <c:pt idx="1">
                  <c:v>2016 täitmine</c:v>
                </c:pt>
                <c:pt idx="2">
                  <c:v>2017 eelarve  </c:v>
                </c:pt>
                <c:pt idx="3">
                  <c:v>2018 eelarve  </c:v>
                </c:pt>
                <c:pt idx="4">
                  <c:v>2019 eelarve  </c:v>
                </c:pt>
                <c:pt idx="5">
                  <c:v>2020 eelarve  </c:v>
                </c:pt>
              </c:strCache>
            </c:strRef>
          </c:cat>
          <c:val>
            <c:numRef>
              <c:f>'ülevaate joonised'!$B$164:$G$164</c:f>
              <c:numCache>
                <c:formatCode>0.0%</c:formatCode>
                <c:ptCount val="6"/>
                <c:pt idx="0">
                  <c:v>0.13685837807505014</c:v>
                </c:pt>
                <c:pt idx="1">
                  <c:v>0.2440325541598854</c:v>
                </c:pt>
                <c:pt idx="2">
                  <c:v>0.34026238157662064</c:v>
                </c:pt>
                <c:pt idx="3">
                  <c:v>0.56365520022459514</c:v>
                </c:pt>
                <c:pt idx="4">
                  <c:v>0.5973628132872395</c:v>
                </c:pt>
                <c:pt idx="5">
                  <c:v>0.50420932885859038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'ülevaate joonised'!$A$165</c:f>
              <c:strCache>
                <c:ptCount val="1"/>
                <c:pt idx="0">
                  <c:v>Juuru vald</c:v>
                </c:pt>
              </c:strCache>
            </c:strRef>
          </c:tx>
          <c:cat>
            <c:strRef>
              <c:f>'ülevaate joonised'!$B$3:$G$3</c:f>
              <c:strCache>
                <c:ptCount val="6"/>
                <c:pt idx="0">
                  <c:v>2015 täitmine</c:v>
                </c:pt>
                <c:pt idx="1">
                  <c:v>2016 täitmine</c:v>
                </c:pt>
                <c:pt idx="2">
                  <c:v>2017 eelarve  </c:v>
                </c:pt>
                <c:pt idx="3">
                  <c:v>2018 eelarve  </c:v>
                </c:pt>
                <c:pt idx="4">
                  <c:v>2019 eelarve  </c:v>
                </c:pt>
                <c:pt idx="5">
                  <c:v>2020 eelarve  </c:v>
                </c:pt>
              </c:strCache>
            </c:strRef>
          </c:cat>
          <c:val>
            <c:numRef>
              <c:f>'ülevaate joonised'!$B$165:$G$165</c:f>
              <c:numCache>
                <c:formatCode>0.0%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0.25206562704703728</c:v>
                </c:pt>
                <c:pt idx="3">
                  <c:v>0.20485258577187651</c:v>
                </c:pt>
                <c:pt idx="4">
                  <c:v>0.14179738316634255</c:v>
                </c:pt>
                <c:pt idx="5">
                  <c:v>0.15570027355344332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'ülevaate joonised'!$A$166</c:f>
              <c:strCache>
                <c:ptCount val="1"/>
                <c:pt idx="0">
                  <c:v>Kokku</c:v>
                </c:pt>
              </c:strCache>
            </c:strRef>
          </c:tx>
          <c:cat>
            <c:strRef>
              <c:f>'ülevaate joonised'!$B$3:$G$3</c:f>
              <c:strCache>
                <c:ptCount val="6"/>
                <c:pt idx="0">
                  <c:v>2015 täitmine</c:v>
                </c:pt>
                <c:pt idx="1">
                  <c:v>2016 täitmine</c:v>
                </c:pt>
                <c:pt idx="2">
                  <c:v>2017 eelarve  </c:v>
                </c:pt>
                <c:pt idx="3">
                  <c:v>2018 eelarve  </c:v>
                </c:pt>
                <c:pt idx="4">
                  <c:v>2019 eelarve  </c:v>
                </c:pt>
                <c:pt idx="5">
                  <c:v>2020 eelarve  </c:v>
                </c:pt>
              </c:strCache>
            </c:strRef>
          </c:cat>
          <c:val>
            <c:numRef>
              <c:f>'ülevaate joonised'!$B$166:$G$166</c:f>
              <c:numCache>
                <c:formatCode>0.0%</c:formatCode>
                <c:ptCount val="6"/>
                <c:pt idx="0">
                  <c:v>0.1041169247890394</c:v>
                </c:pt>
                <c:pt idx="1">
                  <c:v>0.1752488932013653</c:v>
                </c:pt>
                <c:pt idx="2">
                  <c:v>0.3229449332541719</c:v>
                </c:pt>
                <c:pt idx="3">
                  <c:v>0.50046414571372722</c:v>
                </c:pt>
                <c:pt idx="4">
                  <c:v>0.51996884739592242</c:v>
                </c:pt>
                <c:pt idx="5">
                  <c:v>0.44984135248824242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009032"/>
        <c:axId val="171013512"/>
      </c:lineChart>
      <c:catAx>
        <c:axId val="171009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t-EE"/>
          </a:p>
        </c:txPr>
        <c:crossAx val="171013512"/>
        <c:crosses val="autoZero"/>
        <c:auto val="1"/>
        <c:lblAlgn val="ctr"/>
        <c:lblOffset val="100"/>
        <c:noMultiLvlLbl val="0"/>
      </c:catAx>
      <c:valAx>
        <c:axId val="171013512"/>
        <c:scaling>
          <c:orientation val="minMax"/>
          <c:max val="0.65000000000000013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t-EE"/>
          </a:p>
        </c:txPr>
        <c:crossAx val="17100903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t-EE"/>
          </a:p>
        </c:txPr>
      </c:dTable>
    </c:plotArea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t-E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7E471-A010-49D0-B6A4-6F8E907E1A74}" type="datetimeFigureOut">
              <a:rPr lang="et-EE" smtClean="0"/>
              <a:t>12.09.2017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20FAA-B773-43D6-AA5C-A7C3A15C282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42100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925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2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16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73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104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52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27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84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6192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5586B75A-687E-405C-8A0B-8D00578BA2C3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860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5586B75A-687E-405C-8A0B-8D00578BA2C3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8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586B75A-687E-405C-8A0B-8D00578BA2C3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055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</p:sldLayoutIdLst>
  <p:hf sldNum="0" hdr="0" ftr="0" dt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revident.e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Rapla vald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Margus Randma, MTÜ Revident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21490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822" y="568345"/>
            <a:ext cx="9796449" cy="1560716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ÜHINEMISLEPINGU KOKKULEPETE RAHALINE ANALÜÜS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83645"/>
            <a:ext cx="9720073" cy="4525716"/>
          </a:xfrm>
        </p:spPr>
        <p:txBody>
          <a:bodyPr/>
          <a:lstStyle/>
          <a:p>
            <a:pPr marL="0" indent="0">
              <a:buNone/>
            </a:pPr>
            <a:r>
              <a:rPr lang="et-EE" b="1" dirty="0" smtClean="0"/>
              <a:t>Lasteaia kohatasude ja toidupäeva maksumuste ühtlustamine</a:t>
            </a:r>
          </a:p>
          <a:p>
            <a:r>
              <a:rPr lang="et-EE" dirty="0" smtClean="0"/>
              <a:t>L</a:t>
            </a:r>
            <a:r>
              <a:rPr lang="en-US" dirty="0" err="1" smtClean="0"/>
              <a:t>asteaia</a:t>
            </a:r>
            <a:r>
              <a:rPr lang="en-US" dirty="0" smtClean="0"/>
              <a:t> </a:t>
            </a:r>
            <a:r>
              <a:rPr lang="en-US" dirty="0" err="1" smtClean="0"/>
              <a:t>kohatasud</a:t>
            </a:r>
            <a:r>
              <a:rPr lang="et-EE" dirty="0" smtClean="0"/>
              <a:t>e ühtlustamine</a:t>
            </a:r>
            <a:r>
              <a:rPr lang="en-US" dirty="0" smtClean="0"/>
              <a:t> </a:t>
            </a:r>
            <a:r>
              <a:rPr lang="en-US" dirty="0" err="1"/>
              <a:t>kõrgeimal</a:t>
            </a:r>
            <a:r>
              <a:rPr lang="en-US" dirty="0"/>
              <a:t> </a:t>
            </a:r>
            <a:r>
              <a:rPr lang="en-US" dirty="0" err="1"/>
              <a:t>tasemel</a:t>
            </a:r>
            <a:r>
              <a:rPr lang="en-US" dirty="0"/>
              <a:t> </a:t>
            </a:r>
            <a:r>
              <a:rPr lang="en-US" dirty="0" err="1"/>
              <a:t>vaadeldavatest</a:t>
            </a:r>
            <a:r>
              <a:rPr lang="en-US" dirty="0"/>
              <a:t> </a:t>
            </a:r>
            <a:r>
              <a:rPr lang="en-US" dirty="0" err="1"/>
              <a:t>valdadest</a:t>
            </a:r>
            <a:r>
              <a:rPr lang="en-US" dirty="0"/>
              <a:t> </a:t>
            </a:r>
            <a:r>
              <a:rPr lang="en-US" dirty="0" err="1"/>
              <a:t>ehk</a:t>
            </a:r>
            <a:r>
              <a:rPr lang="en-US" dirty="0"/>
              <a:t> </a:t>
            </a:r>
            <a:r>
              <a:rPr lang="en-US" dirty="0" err="1"/>
              <a:t>Juuru</a:t>
            </a:r>
            <a:r>
              <a:rPr lang="en-US" dirty="0"/>
              <a:t> </a:t>
            </a:r>
            <a:r>
              <a:rPr lang="en-US" dirty="0" err="1"/>
              <a:t>valla</a:t>
            </a:r>
            <a:r>
              <a:rPr lang="en-US" dirty="0"/>
              <a:t> </a:t>
            </a:r>
            <a:r>
              <a:rPr lang="en-US" dirty="0" err="1"/>
              <a:t>tasemeni</a:t>
            </a:r>
            <a:r>
              <a:rPr lang="en-US" dirty="0"/>
              <a:t> (30,55 </a:t>
            </a:r>
            <a:r>
              <a:rPr lang="en-US" dirty="0" err="1"/>
              <a:t>eurot</a:t>
            </a:r>
            <a:r>
              <a:rPr lang="en-US" dirty="0"/>
              <a:t> / </a:t>
            </a:r>
            <a:r>
              <a:rPr lang="en-US" dirty="0" err="1" smtClean="0"/>
              <a:t>kuus</a:t>
            </a:r>
            <a:r>
              <a:rPr lang="en-US" dirty="0" smtClean="0"/>
              <a:t>)</a:t>
            </a:r>
            <a:r>
              <a:rPr lang="et-EE" dirty="0" smtClean="0"/>
              <a:t> </a:t>
            </a:r>
            <a:r>
              <a:rPr lang="en-US" dirty="0" err="1" smtClean="0"/>
              <a:t>toob</a:t>
            </a:r>
            <a:r>
              <a:rPr lang="en-US" dirty="0" smtClean="0"/>
              <a:t> </a:t>
            </a:r>
            <a:r>
              <a:rPr lang="en-US" dirty="0" err="1"/>
              <a:t>täiendavat</a:t>
            </a:r>
            <a:r>
              <a:rPr lang="en-US" dirty="0"/>
              <a:t> </a:t>
            </a:r>
            <a:r>
              <a:rPr lang="en-US" dirty="0" err="1"/>
              <a:t>tulu</a:t>
            </a:r>
            <a:r>
              <a:rPr lang="en-US" dirty="0"/>
              <a:t> ca 64 000 </a:t>
            </a:r>
            <a:r>
              <a:rPr lang="en-US" dirty="0" err="1" smtClean="0"/>
              <a:t>eurot</a:t>
            </a:r>
            <a:r>
              <a:rPr lang="et-EE" dirty="0" smtClean="0"/>
              <a:t> aastas.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01290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822" y="568345"/>
            <a:ext cx="9796449" cy="1560716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ÜHINEMISLEPINGU KOKKULEPETE RAHALINE ANALÜÜS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83645"/>
            <a:ext cx="9720073" cy="4525716"/>
          </a:xfrm>
        </p:spPr>
        <p:txBody>
          <a:bodyPr/>
          <a:lstStyle/>
          <a:p>
            <a:pPr marL="0" indent="0">
              <a:buNone/>
            </a:pPr>
            <a:r>
              <a:rPr lang="et-EE" b="1" dirty="0"/>
              <a:t>Huvihariduse kohamaksude ja huvihariduse üldise finantseerimise </a:t>
            </a:r>
            <a:r>
              <a:rPr lang="et-EE" b="1" dirty="0" smtClean="0"/>
              <a:t>ühtlustamine ning Elimineeritavad </a:t>
            </a:r>
            <a:r>
              <a:rPr lang="et-EE" b="1" dirty="0"/>
              <a:t>sisetehingud </a:t>
            </a:r>
            <a:endParaRPr lang="et-EE" b="1" dirty="0" smtClean="0"/>
          </a:p>
          <a:p>
            <a:r>
              <a:rPr lang="et-EE" dirty="0"/>
              <a:t>Kuna huvihariduse korraldus on väga erinev, siis ei saa ühtegi tänast mudelit täielikult kopeerida. Analüüsis on võetud eelduseks, et summa-summaarum huvihariduse kulud ei suurene</a:t>
            </a:r>
            <a:r>
              <a:rPr lang="et-EE" dirty="0" smtClean="0"/>
              <a:t>.</a:t>
            </a:r>
          </a:p>
          <a:p>
            <a:r>
              <a:rPr lang="fi-FI" dirty="0"/>
              <a:t>Ühinevate vallavalitsuste vahel ei ole olulises mahus </a:t>
            </a:r>
            <a:r>
              <a:rPr lang="fi-FI" dirty="0" smtClean="0"/>
              <a:t>sisetehinguid</a:t>
            </a:r>
            <a:r>
              <a:rPr lang="et-EE" dirty="0" smtClean="0"/>
              <a:t>, seega ei ole sisuliselt negatiivset mõju.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7503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822" y="568345"/>
            <a:ext cx="9796449" cy="1560716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ÜHINEMISLEPINGU KOKKULEPETE RAHALINE ANALÜÜS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83645"/>
            <a:ext cx="9720073" cy="4525716"/>
          </a:xfrm>
        </p:spPr>
        <p:txBody>
          <a:bodyPr/>
          <a:lstStyle/>
          <a:p>
            <a:pPr marL="0" indent="0">
              <a:buNone/>
            </a:pPr>
            <a:r>
              <a:rPr lang="et-EE" b="1" dirty="0" smtClean="0"/>
              <a:t>Struktuuri </a:t>
            </a:r>
            <a:r>
              <a:rPr lang="et-EE" b="1" dirty="0"/>
              <a:t>ametikohtade kulu </a:t>
            </a:r>
            <a:r>
              <a:rPr lang="et-EE" b="1" dirty="0" smtClean="0"/>
              <a:t>ühtlustamine</a:t>
            </a:r>
          </a:p>
          <a:p>
            <a:pPr marL="0" indent="0">
              <a:buNone/>
            </a:pPr>
            <a:endParaRPr lang="et-EE" b="1" dirty="0"/>
          </a:p>
          <a:p>
            <a:pPr algn="just"/>
            <a:r>
              <a:rPr lang="et-EE" dirty="0" smtClean="0"/>
              <a:t>Uue </a:t>
            </a:r>
            <a:r>
              <a:rPr lang="et-EE" dirty="0"/>
              <a:t>struktuuri palgakulud võrreldese tänaste palgakuludega ei vähene, kuid samas on seatud eesmärgiks ka, et need suhteliselt ei tõuseks. Kuna liidetakse üks-ühele (1:1) kokku seniste eraldiseisvate valdade personalikulud, mis arvestavad ka mõõduka palgakasvuga, siis on ka Ühendvallas võimalik tagada tavalist elukallinemist kompenseerivat palgatõusu. 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2868255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822" y="568345"/>
            <a:ext cx="9796449" cy="1560716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ÜHINEMISLEPINGU KOKKULEPETE RAHALINE ANALÜÜS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83645"/>
            <a:ext cx="9720073" cy="4525716"/>
          </a:xfrm>
        </p:spPr>
        <p:txBody>
          <a:bodyPr/>
          <a:lstStyle/>
          <a:p>
            <a:pPr marL="0" indent="0">
              <a:buNone/>
            </a:pPr>
            <a:r>
              <a:rPr lang="et-EE" b="1" dirty="0" smtClean="0"/>
              <a:t>Lasteaiaõpetajate töötasu</a:t>
            </a:r>
          </a:p>
          <a:p>
            <a:pPr marL="0" indent="0">
              <a:buNone/>
            </a:pPr>
            <a:endParaRPr lang="et-EE" b="1" dirty="0"/>
          </a:p>
          <a:p>
            <a:pPr algn="just"/>
            <a:r>
              <a:rPr lang="et-EE" dirty="0" smtClean="0"/>
              <a:t>Lasteaiaõpetajate </a:t>
            </a:r>
            <a:r>
              <a:rPr lang="et-EE" dirty="0"/>
              <a:t>töötasud </a:t>
            </a:r>
            <a:r>
              <a:rPr lang="et-EE" dirty="0" smtClean="0"/>
              <a:t>on suhteliselt </a:t>
            </a:r>
            <a:r>
              <a:rPr lang="et-EE" dirty="0"/>
              <a:t>ühel tasemel ja sisuliselt täiendavalt ühtlustada pole vaja, mistõttu puudub sellest ka täiendav kulu. 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1669367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490" y="568345"/>
            <a:ext cx="9965782" cy="1560716"/>
          </a:xfrm>
        </p:spPr>
        <p:txBody>
          <a:bodyPr>
            <a:normAutofit fontScale="90000"/>
          </a:bodyPr>
          <a:lstStyle/>
          <a:p>
            <a:r>
              <a:rPr lang="et-EE" dirty="0"/>
              <a:t>ÜHINEMISLEPINGU KOKKULEPETE RAHALINE ANALÜÜS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28800"/>
            <a:ext cx="9720073" cy="4480560"/>
          </a:xfrm>
        </p:spPr>
        <p:txBody>
          <a:bodyPr/>
          <a:lstStyle/>
          <a:p>
            <a:pPr marL="0" indent="0">
              <a:buNone/>
            </a:pPr>
            <a:r>
              <a:rPr lang="et-EE" b="1" dirty="0" smtClean="0"/>
              <a:t>Kooliõpetajate töötasu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 2017</a:t>
            </a:r>
            <a:r>
              <a:rPr lang="et-EE" dirty="0"/>
              <a:t>. aasta keskmiseks kooliõpetaja kuiseks töötasuks Rapla maakonnas on arvestuslikult 1 233 eurot. Ligikaudselt sellel tasemel on töötasud Kaiu valla ja Rapla </a:t>
            </a:r>
            <a:r>
              <a:rPr lang="et-EE" dirty="0" smtClean="0"/>
              <a:t>valla </a:t>
            </a:r>
            <a:r>
              <a:rPr lang="et-EE" dirty="0"/>
              <a:t>õpetajatel. </a:t>
            </a:r>
            <a:r>
              <a:rPr lang="et-EE" dirty="0" smtClean="0"/>
              <a:t>Ühtlustamine maksab aastas 85 000 eurot.</a:t>
            </a:r>
          </a:p>
          <a:p>
            <a:pPr marL="0" indent="0">
              <a:buNone/>
            </a:pPr>
            <a:endParaRPr lang="et-E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608769"/>
              </p:ext>
            </p:extLst>
          </p:nvPr>
        </p:nvGraphicFramePr>
        <p:xfrm>
          <a:off x="1298221" y="3328417"/>
          <a:ext cx="7241418" cy="2980942"/>
        </p:xfrm>
        <a:graphic>
          <a:graphicData uri="http://schemas.openxmlformats.org/drawingml/2006/table">
            <a:tbl>
              <a:tblPr firstRow="1" firstCol="1" bandRow="1"/>
              <a:tblGrid>
                <a:gridCol w="1160150"/>
                <a:gridCol w="606049"/>
                <a:gridCol w="588733"/>
                <a:gridCol w="554102"/>
                <a:gridCol w="779206"/>
                <a:gridCol w="975739"/>
                <a:gridCol w="1840657"/>
                <a:gridCol w="736782"/>
              </a:tblGrid>
              <a:tr h="9823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KOV</a:t>
                      </a:r>
                      <a:endParaRPr lang="et-E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Arvestuslik palk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Tegelik palk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Vahe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Õpetaja ametikohtade arv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Kulu palkadele aastas hetkel</a:t>
                      </a:r>
                      <a:endParaRPr lang="et-E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Hüpoteetiline kulu palkadele aastas (Rapla valla taseme järgi)</a:t>
                      </a:r>
                      <a:endParaRPr lang="et-E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Täiendav kulu</a:t>
                      </a:r>
                      <a:endParaRPr lang="et-E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Kaiu vald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1257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1156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-101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12,9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178 949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197 370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18 421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Raikküla vald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861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971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123 511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162 180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38 669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Rapla vald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1275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1161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-114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110,2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1 686 060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1 686 060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Juuru vald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1148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1106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-42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163 246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169 445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6 199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Kokku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63 289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0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Kokku koos sotsiaalmaksudega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84 808</a:t>
                      </a:r>
                      <a:endParaRPr lang="et-E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666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490" y="568345"/>
            <a:ext cx="9965782" cy="1560716"/>
          </a:xfrm>
        </p:spPr>
        <p:txBody>
          <a:bodyPr>
            <a:normAutofit fontScale="90000"/>
          </a:bodyPr>
          <a:lstStyle/>
          <a:p>
            <a:r>
              <a:rPr lang="et-EE" dirty="0"/>
              <a:t>ÜHINEMISLEPINGU KOKKULEPETE RAHALINE ANALÜÜS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28800"/>
            <a:ext cx="9720073" cy="4480560"/>
          </a:xfrm>
        </p:spPr>
        <p:txBody>
          <a:bodyPr/>
          <a:lstStyle/>
          <a:p>
            <a:pPr marL="0" indent="0">
              <a:buNone/>
            </a:pPr>
            <a:r>
              <a:rPr lang="et-EE" b="1" dirty="0" smtClean="0"/>
              <a:t>Sotsiaaltoetuste ühtlustamine</a:t>
            </a:r>
          </a:p>
          <a:p>
            <a:r>
              <a:rPr lang="et-EE" smtClean="0"/>
              <a:t>Kulu sotsiaaltoetuste </a:t>
            </a:r>
            <a:r>
              <a:rPr lang="et-EE" dirty="0"/>
              <a:t>ühtlustamisest kõige kõrgemal määral üle </a:t>
            </a:r>
            <a:r>
              <a:rPr lang="et-EE"/>
              <a:t>ühendvalla </a:t>
            </a:r>
            <a:r>
              <a:rPr lang="et-EE" smtClean="0"/>
              <a:t>on aastas </a:t>
            </a:r>
            <a:r>
              <a:rPr lang="et-EE" dirty="0"/>
              <a:t>145 000 eurot</a:t>
            </a:r>
            <a:r>
              <a:rPr lang="et-EE" dirty="0" smtClean="0"/>
              <a:t>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24440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778" y="568345"/>
            <a:ext cx="10970493" cy="1560716"/>
          </a:xfrm>
        </p:spPr>
        <p:txBody>
          <a:bodyPr>
            <a:noAutofit/>
          </a:bodyPr>
          <a:lstStyle/>
          <a:p>
            <a:r>
              <a:rPr lang="fi-FI" sz="3600" dirty="0"/>
              <a:t>Ühinemisega kaasnevate olulisemate finantsvõimekuse muutuste kirjeldus ja muutusega kaasneva rahalise mõju arvestus</a:t>
            </a:r>
            <a:endParaRPr lang="et-E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667" y="2280356"/>
            <a:ext cx="10857605" cy="42220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t-EE" b="1" u="sng" dirty="0" smtClean="0"/>
              <a:t>Ühinemise pikaaegsed mõjud</a:t>
            </a:r>
          </a:p>
          <a:p>
            <a:pPr marL="0" indent="0">
              <a:buNone/>
            </a:pPr>
            <a:endParaRPr lang="et-EE" b="1" u="sng" dirty="0"/>
          </a:p>
          <a:p>
            <a:pPr marL="0" indent="0">
              <a:buNone/>
            </a:pPr>
            <a:endParaRPr lang="et-EE" b="1" u="sng" dirty="0" smtClean="0"/>
          </a:p>
          <a:p>
            <a:pPr marL="0" indent="0">
              <a:buNone/>
            </a:pPr>
            <a:endParaRPr lang="et-EE" b="1" u="sng" dirty="0"/>
          </a:p>
          <a:p>
            <a:pPr marL="0" indent="0">
              <a:buNone/>
            </a:pPr>
            <a:endParaRPr lang="et-EE" b="1" u="sng" dirty="0" smtClean="0"/>
          </a:p>
          <a:p>
            <a:pPr marL="0" indent="0">
              <a:buNone/>
            </a:pPr>
            <a:endParaRPr lang="et-EE" b="1" u="sng" dirty="0"/>
          </a:p>
          <a:p>
            <a:pPr marL="0" indent="0">
              <a:buNone/>
            </a:pPr>
            <a:endParaRPr lang="et-EE" b="1" u="sng" dirty="0" smtClean="0"/>
          </a:p>
          <a:p>
            <a:pPr marL="0" indent="0">
              <a:buNone/>
            </a:pPr>
            <a:r>
              <a:rPr lang="et-EE" b="1" u="sng" dirty="0" smtClean="0"/>
              <a:t>Ühinemise ühekordsed mõjud</a:t>
            </a:r>
          </a:p>
          <a:p>
            <a:pPr marL="0" indent="0">
              <a:buNone/>
            </a:pPr>
            <a:r>
              <a:rPr lang="et-EE" dirty="0" smtClean="0"/>
              <a:t>Saadavast </a:t>
            </a:r>
            <a:r>
              <a:rPr lang="et-EE" dirty="0"/>
              <a:t>ühinemistoetusest </a:t>
            </a:r>
            <a:r>
              <a:rPr lang="et-EE" dirty="0" smtClean="0"/>
              <a:t>ca 1,4 </a:t>
            </a:r>
            <a:r>
              <a:rPr lang="et-EE" dirty="0"/>
              <a:t>mln euro ulatuses investeerimistegevuse väljaminekute katteallikana ja ca kuni 500 000 euro ulatues ühinemisega kaasnevate põhitegevuse </a:t>
            </a:r>
            <a:r>
              <a:rPr lang="et-EE" dirty="0" smtClean="0"/>
              <a:t>kulude katteks (kokku ca 1,9 mln).</a:t>
            </a:r>
          </a:p>
          <a:p>
            <a:pPr marL="0" indent="0">
              <a:buNone/>
            </a:pPr>
            <a:endParaRPr lang="et-EE" b="1" u="sng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902731"/>
              </p:ext>
            </p:extLst>
          </p:nvPr>
        </p:nvGraphicFramePr>
        <p:xfrm>
          <a:off x="959557" y="2652607"/>
          <a:ext cx="6028055" cy="2680970"/>
        </p:xfrm>
        <a:graphic>
          <a:graphicData uri="http://schemas.openxmlformats.org/drawingml/2006/table">
            <a:tbl>
              <a:tblPr firstRow="1" firstCol="1" bandRow="1"/>
              <a:tblGrid>
                <a:gridCol w="3507740"/>
                <a:gridCol w="629920"/>
                <a:gridCol w="629920"/>
                <a:gridCol w="629920"/>
                <a:gridCol w="630555"/>
              </a:tblGrid>
              <a:tr h="170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Eelarveaasta</a:t>
                      </a:r>
                      <a:endParaRPr lang="et-E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Täiendav tulu lasteaia kohatasude ühtlustamisest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64 000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64 000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64 000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64 000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Täiendav tulu lasteaia toidupäeva maksumuste ühtlustamisest</a:t>
                      </a:r>
                      <a:endParaRPr lang="et-E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15 000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15 000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15 000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15 000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Täiendav kulu huvihariduse kohamaksumuste ühtlustamisest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Täiendav kulu struktuuri ametikohtade palgamäärade ühtlustamisest</a:t>
                      </a:r>
                      <a:endParaRPr lang="et-E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Täiendav kulu lasteaiaõpetajate palgamäärade ühtlustamisest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Täiendav kulu kooliõpetajate palgamäärade ühtlustamisest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-85 000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-85000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-85 000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-85 000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Täiendav kulu sotsiaaltoetuste ühtlustamisest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-145 000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-145 000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-145 000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-145 000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Põhitegevuse tulemi muutus</a:t>
                      </a:r>
                      <a:endParaRPr lang="et-E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-151 000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-151 000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-151 000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-151 000</a:t>
                      </a:r>
                      <a:endParaRPr lang="et-E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160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312" y="568345"/>
            <a:ext cx="10597960" cy="1560716"/>
          </a:xfrm>
        </p:spPr>
        <p:txBody>
          <a:bodyPr>
            <a:normAutofit/>
          </a:bodyPr>
          <a:lstStyle/>
          <a:p>
            <a:r>
              <a:rPr lang="et-EE" dirty="0"/>
              <a:t>Omavalitsuste </a:t>
            </a:r>
            <a:r>
              <a:rPr lang="et-EE" dirty="0" smtClean="0"/>
              <a:t>ühinemise eelse </a:t>
            </a:r>
            <a:r>
              <a:rPr lang="et-EE" dirty="0"/>
              <a:t>ja </a:t>
            </a:r>
            <a:r>
              <a:rPr lang="et-EE" dirty="0" smtClean="0"/>
              <a:t>järgse </a:t>
            </a:r>
            <a:r>
              <a:rPr lang="et-EE" dirty="0"/>
              <a:t>finantsvõimekuse võrdlev analüüs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73956"/>
            <a:ext cx="10253472" cy="4435404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t-EE" dirty="0" smtClean="0"/>
          </a:p>
          <a:p>
            <a:r>
              <a:rPr lang="et-EE" sz="2100" b="1" dirty="0" smtClean="0"/>
              <a:t>Selleks, et võrrelda ühinemise eelset ja järgset finantsvõimekust, on vaja koostada esmalt ühinemise järgne ehk uue Ühendvalla eelarvestrateegia.</a:t>
            </a:r>
          </a:p>
          <a:p>
            <a:r>
              <a:rPr lang="en-US" sz="2100" b="1" dirty="0" err="1" smtClean="0"/>
              <a:t>Ühise</a:t>
            </a:r>
            <a:r>
              <a:rPr lang="en-US" sz="2100" b="1" dirty="0" smtClean="0"/>
              <a:t> </a:t>
            </a:r>
            <a:r>
              <a:rPr lang="en-US" sz="2100" b="1" dirty="0" err="1"/>
              <a:t>eelarvestrateegia</a:t>
            </a:r>
            <a:r>
              <a:rPr lang="en-US" sz="2100" b="1" dirty="0"/>
              <a:t> </a:t>
            </a:r>
            <a:r>
              <a:rPr lang="en-US" sz="2100" b="1" dirty="0" err="1"/>
              <a:t>koostamisel</a:t>
            </a:r>
            <a:r>
              <a:rPr lang="en-US" sz="2100" b="1" dirty="0"/>
              <a:t> on </a:t>
            </a:r>
            <a:r>
              <a:rPr lang="en-US" sz="2100" b="1" dirty="0" err="1"/>
              <a:t>võetud</a:t>
            </a:r>
            <a:r>
              <a:rPr lang="en-US" sz="2100" b="1" dirty="0"/>
              <a:t> </a:t>
            </a:r>
            <a:r>
              <a:rPr lang="en-US" sz="2100" b="1" dirty="0" err="1"/>
              <a:t>arvesse</a:t>
            </a:r>
            <a:r>
              <a:rPr lang="en-US" sz="2100" b="1" dirty="0"/>
              <a:t> </a:t>
            </a:r>
            <a:r>
              <a:rPr lang="en-US" sz="2100" b="1" dirty="0" err="1"/>
              <a:t>järgmisi</a:t>
            </a:r>
            <a:r>
              <a:rPr lang="en-US" sz="2100" b="1" dirty="0"/>
              <a:t> </a:t>
            </a:r>
            <a:r>
              <a:rPr lang="en-US" sz="2100" b="1" dirty="0" err="1"/>
              <a:t>asjaolusid</a:t>
            </a:r>
            <a:r>
              <a:rPr lang="en-US" sz="2100" b="1" dirty="0"/>
              <a:t>:</a:t>
            </a:r>
            <a:endParaRPr lang="et-EE" sz="2100" b="1" dirty="0"/>
          </a:p>
          <a:p>
            <a:pPr marL="0" lvl="0" indent="0" algn="just">
              <a:buNone/>
            </a:pPr>
            <a:r>
              <a:rPr lang="et-EE" sz="2100" dirty="0" smtClean="0"/>
              <a:t>1). </a:t>
            </a:r>
            <a:r>
              <a:rPr lang="en-US" sz="2100" dirty="0" smtClean="0"/>
              <a:t>On </a:t>
            </a:r>
            <a:r>
              <a:rPr lang="en-US" sz="2100" dirty="0" err="1"/>
              <a:t>arvestatud</a:t>
            </a:r>
            <a:r>
              <a:rPr lang="en-US" sz="2100" dirty="0"/>
              <a:t> </a:t>
            </a:r>
            <a:r>
              <a:rPr lang="en-US" sz="2100" dirty="0" err="1"/>
              <a:t>tabelis</a:t>
            </a:r>
            <a:r>
              <a:rPr lang="en-US" sz="2100" dirty="0"/>
              <a:t> </a:t>
            </a:r>
            <a:r>
              <a:rPr lang="en-US" sz="2100" dirty="0" smtClean="0"/>
              <a:t>“</a:t>
            </a:r>
            <a:r>
              <a:rPr lang="en-US" sz="2100" dirty="0" err="1"/>
              <a:t>Ühinemise</a:t>
            </a:r>
            <a:r>
              <a:rPr lang="en-US" sz="2100" dirty="0"/>
              <a:t> </a:t>
            </a:r>
            <a:r>
              <a:rPr lang="en-US" sz="2100" dirty="0" err="1"/>
              <a:t>pikaaegsed</a:t>
            </a:r>
            <a:r>
              <a:rPr lang="en-US" sz="2100" dirty="0"/>
              <a:t> </a:t>
            </a:r>
            <a:r>
              <a:rPr lang="en-US" sz="2100" dirty="0" err="1"/>
              <a:t>mõjud</a:t>
            </a:r>
            <a:r>
              <a:rPr lang="en-US" sz="2100" dirty="0"/>
              <a:t>” </a:t>
            </a:r>
            <a:r>
              <a:rPr lang="en-US" sz="2100" dirty="0" err="1"/>
              <a:t>toodud</a:t>
            </a:r>
            <a:r>
              <a:rPr lang="en-US" sz="2100" dirty="0"/>
              <a:t> </a:t>
            </a:r>
            <a:r>
              <a:rPr lang="en-US" sz="2100" dirty="0" err="1"/>
              <a:t>täiendavaid</a:t>
            </a:r>
            <a:r>
              <a:rPr lang="en-US" sz="2100" dirty="0"/>
              <a:t> </a:t>
            </a:r>
            <a:r>
              <a:rPr lang="en-US" sz="2100" dirty="0" err="1"/>
              <a:t>kulusid</a:t>
            </a:r>
            <a:r>
              <a:rPr lang="en-US" sz="2100" dirty="0"/>
              <a:t> </a:t>
            </a:r>
            <a:r>
              <a:rPr lang="en-US" sz="2100" dirty="0" err="1"/>
              <a:t>ühinemisest</a:t>
            </a:r>
            <a:r>
              <a:rPr lang="en-US" sz="2100" dirty="0"/>
              <a:t>.</a:t>
            </a:r>
            <a:endParaRPr lang="et-EE" sz="2100" dirty="0"/>
          </a:p>
          <a:p>
            <a:pPr marL="0" lvl="0" indent="0" algn="just">
              <a:buNone/>
            </a:pPr>
            <a:r>
              <a:rPr lang="et-EE" sz="2100" dirty="0" smtClean="0"/>
              <a:t>2). </a:t>
            </a:r>
            <a:r>
              <a:rPr lang="en-US" sz="2100" dirty="0" err="1" smtClean="0"/>
              <a:t>Investeerimisobjektideks</a:t>
            </a:r>
            <a:r>
              <a:rPr lang="en-US" sz="2100" dirty="0" smtClean="0"/>
              <a:t> </a:t>
            </a:r>
            <a:r>
              <a:rPr lang="en-US" sz="2100" dirty="0"/>
              <a:t>on </a:t>
            </a:r>
            <a:r>
              <a:rPr lang="en-US" sz="2100" dirty="0" err="1"/>
              <a:t>ühinemislepingus</a:t>
            </a:r>
            <a:r>
              <a:rPr lang="en-US" sz="2100" dirty="0"/>
              <a:t> </a:t>
            </a:r>
            <a:r>
              <a:rPr lang="en-US" sz="2100" dirty="0" err="1"/>
              <a:t>kajastatud</a:t>
            </a:r>
            <a:r>
              <a:rPr lang="en-US" sz="2100" dirty="0"/>
              <a:t> </a:t>
            </a:r>
            <a:r>
              <a:rPr lang="en-US" sz="2100" dirty="0" err="1"/>
              <a:t>objektid</a:t>
            </a:r>
            <a:r>
              <a:rPr lang="en-US" sz="2100" dirty="0"/>
              <a:t> (</a:t>
            </a:r>
            <a:r>
              <a:rPr lang="en-US" sz="2100" dirty="0" err="1"/>
              <a:t>toodud</a:t>
            </a:r>
            <a:r>
              <a:rPr lang="en-US" sz="2100" dirty="0"/>
              <a:t> </a:t>
            </a:r>
            <a:r>
              <a:rPr lang="en-US" sz="2100" dirty="0" err="1"/>
              <a:t>lisas</a:t>
            </a:r>
            <a:r>
              <a:rPr lang="en-US" sz="2100" dirty="0"/>
              <a:t> 3</a:t>
            </a:r>
            <a:r>
              <a:rPr lang="en-US" sz="2100" dirty="0" smtClean="0"/>
              <a:t>).</a:t>
            </a:r>
            <a:r>
              <a:rPr lang="et-EE" sz="2100" dirty="0" smtClean="0"/>
              <a:t> </a:t>
            </a:r>
          </a:p>
          <a:p>
            <a:pPr marL="0" lvl="0" indent="0" algn="just">
              <a:buNone/>
            </a:pPr>
            <a:r>
              <a:rPr lang="et-EE" sz="2100" dirty="0" smtClean="0"/>
              <a:t>3). </a:t>
            </a:r>
            <a:r>
              <a:rPr lang="en-US" sz="2100" dirty="0" smtClean="0"/>
              <a:t>On </a:t>
            </a:r>
            <a:r>
              <a:rPr lang="en-US" sz="2100" dirty="0" err="1"/>
              <a:t>eeldatud</a:t>
            </a:r>
            <a:r>
              <a:rPr lang="en-US" sz="2100" dirty="0"/>
              <a:t>, et </a:t>
            </a:r>
            <a:r>
              <a:rPr lang="en-US" sz="2100" dirty="0" err="1"/>
              <a:t>Ühendvallal</a:t>
            </a:r>
            <a:r>
              <a:rPr lang="en-US" sz="2100" dirty="0"/>
              <a:t> on </a:t>
            </a:r>
            <a:r>
              <a:rPr lang="en-US" sz="2100" dirty="0" err="1"/>
              <a:t>võimalik</a:t>
            </a:r>
            <a:r>
              <a:rPr lang="en-US" sz="2100" dirty="0"/>
              <a:t> </a:t>
            </a:r>
            <a:r>
              <a:rPr lang="en-US" sz="2100" dirty="0" err="1"/>
              <a:t>ühinemisjärgselt</a:t>
            </a:r>
            <a:r>
              <a:rPr lang="en-US" sz="2100" dirty="0"/>
              <a:t> </a:t>
            </a:r>
            <a:r>
              <a:rPr lang="en-US" sz="2100" dirty="0" err="1"/>
              <a:t>refinantseerida</a:t>
            </a:r>
            <a:r>
              <a:rPr lang="en-US" sz="2100" dirty="0"/>
              <a:t> </a:t>
            </a:r>
            <a:r>
              <a:rPr lang="en-US" sz="2100" dirty="0" err="1"/>
              <a:t>laenukohustused</a:t>
            </a:r>
            <a:r>
              <a:rPr lang="en-US" sz="2100" dirty="0"/>
              <a:t> </a:t>
            </a:r>
            <a:r>
              <a:rPr lang="en-US" sz="2100" dirty="0" err="1"/>
              <a:t>selliselt</a:t>
            </a:r>
            <a:r>
              <a:rPr lang="en-US" sz="2100" dirty="0"/>
              <a:t>, et </a:t>
            </a:r>
            <a:r>
              <a:rPr lang="en-US" sz="2100" dirty="0" err="1"/>
              <a:t>põhiosamakseid</a:t>
            </a:r>
            <a:r>
              <a:rPr lang="en-US" sz="2100" dirty="0"/>
              <a:t> </a:t>
            </a:r>
            <a:r>
              <a:rPr lang="en-US" sz="2100" dirty="0" err="1"/>
              <a:t>kuni</a:t>
            </a:r>
            <a:r>
              <a:rPr lang="en-US" sz="2100" dirty="0"/>
              <a:t> </a:t>
            </a:r>
            <a:r>
              <a:rPr lang="en-US" sz="2100" dirty="0" err="1"/>
              <a:t>aastani</a:t>
            </a:r>
            <a:r>
              <a:rPr lang="en-US" sz="2100" dirty="0"/>
              <a:t> 2021 </a:t>
            </a:r>
            <a:r>
              <a:rPr lang="en-US" sz="2100" dirty="0" err="1"/>
              <a:t>ei</a:t>
            </a:r>
            <a:r>
              <a:rPr lang="en-US" sz="2100" dirty="0"/>
              <a:t> </a:t>
            </a:r>
            <a:r>
              <a:rPr lang="en-US" sz="2100" dirty="0" err="1"/>
              <a:t>maksta</a:t>
            </a:r>
            <a:r>
              <a:rPr lang="en-US" sz="2100" dirty="0"/>
              <a:t> ja </a:t>
            </a:r>
            <a:r>
              <a:rPr lang="en-US" sz="2100" dirty="0" err="1"/>
              <a:t>intressikulud</a:t>
            </a:r>
            <a:r>
              <a:rPr lang="en-US" sz="2100" dirty="0"/>
              <a:t> </a:t>
            </a:r>
            <a:r>
              <a:rPr lang="en-US" sz="2100" dirty="0" err="1"/>
              <a:t>aastas</a:t>
            </a:r>
            <a:r>
              <a:rPr lang="en-US" sz="2100" dirty="0"/>
              <a:t> on ca 100 000 </a:t>
            </a:r>
            <a:r>
              <a:rPr lang="en-US" sz="2100" dirty="0" err="1"/>
              <a:t>eurot</a:t>
            </a:r>
            <a:r>
              <a:rPr lang="en-US" sz="2100" dirty="0"/>
              <a:t>.</a:t>
            </a:r>
            <a:endParaRPr lang="et-EE" sz="2100" dirty="0"/>
          </a:p>
          <a:p>
            <a:pPr marL="0" lvl="0" indent="0" algn="just">
              <a:buNone/>
            </a:pPr>
            <a:r>
              <a:rPr lang="et-EE" sz="2100" dirty="0" smtClean="0"/>
              <a:t>4). </a:t>
            </a:r>
            <a:r>
              <a:rPr lang="en-US" sz="2100" dirty="0" err="1" smtClean="0"/>
              <a:t>Investeerimistegevuse</a:t>
            </a:r>
            <a:r>
              <a:rPr lang="en-US" sz="2100" dirty="0" smtClean="0"/>
              <a:t> </a:t>
            </a:r>
            <a:r>
              <a:rPr lang="en-US" sz="2100" dirty="0" err="1"/>
              <a:t>sissetulekutes</a:t>
            </a:r>
            <a:r>
              <a:rPr lang="en-US" sz="2100" dirty="0"/>
              <a:t> on </a:t>
            </a:r>
            <a:r>
              <a:rPr lang="en-US" sz="2100" dirty="0" err="1"/>
              <a:t>kajastatud</a:t>
            </a:r>
            <a:r>
              <a:rPr lang="en-US" sz="2100" dirty="0"/>
              <a:t> 1,4 </a:t>
            </a:r>
            <a:r>
              <a:rPr lang="en-US" sz="2100" dirty="0" err="1"/>
              <a:t>mln</a:t>
            </a:r>
            <a:r>
              <a:rPr lang="en-US" sz="2100" dirty="0"/>
              <a:t> euro </a:t>
            </a:r>
            <a:r>
              <a:rPr lang="en-US" sz="2100" dirty="0" err="1"/>
              <a:t>ulatuses</a:t>
            </a:r>
            <a:r>
              <a:rPr lang="en-US" sz="2100" dirty="0"/>
              <a:t> </a:t>
            </a:r>
            <a:r>
              <a:rPr lang="en-US" sz="2100" dirty="0" err="1"/>
              <a:t>ühinemistoetust</a:t>
            </a:r>
            <a:r>
              <a:rPr lang="en-US" sz="2100" dirty="0"/>
              <a:t> (</a:t>
            </a:r>
            <a:r>
              <a:rPr lang="en-US" sz="2100" dirty="0" err="1"/>
              <a:t>ülejäänud</a:t>
            </a:r>
            <a:r>
              <a:rPr lang="en-US" sz="2100" dirty="0"/>
              <a:t> 0,5 </a:t>
            </a:r>
            <a:r>
              <a:rPr lang="en-US" sz="2100" dirty="0" err="1"/>
              <a:t>mln</a:t>
            </a:r>
            <a:r>
              <a:rPr lang="en-US" sz="2100" dirty="0"/>
              <a:t> </a:t>
            </a:r>
            <a:r>
              <a:rPr lang="en-US" sz="2100" dirty="0" err="1"/>
              <a:t>ühinemistoetust</a:t>
            </a:r>
            <a:r>
              <a:rPr lang="en-US" sz="2100" dirty="0"/>
              <a:t> on </a:t>
            </a:r>
            <a:r>
              <a:rPr lang="en-US" sz="2100" dirty="0" err="1"/>
              <a:t>planeeritud</a:t>
            </a:r>
            <a:r>
              <a:rPr lang="en-US" sz="2100" dirty="0"/>
              <a:t> </a:t>
            </a:r>
            <a:r>
              <a:rPr lang="en-US" sz="2100" dirty="0" err="1"/>
              <a:t>sihtotstarbeliselt</a:t>
            </a:r>
            <a:r>
              <a:rPr lang="en-US" sz="2100" dirty="0"/>
              <a:t> </a:t>
            </a:r>
            <a:r>
              <a:rPr lang="en-US" sz="2100" dirty="0" err="1"/>
              <a:t>ühinemise</a:t>
            </a:r>
            <a:r>
              <a:rPr lang="en-US" sz="2100" dirty="0"/>
              <a:t> </a:t>
            </a:r>
            <a:r>
              <a:rPr lang="en-US" sz="2100" dirty="0" err="1"/>
              <a:t>teiste</a:t>
            </a:r>
            <a:r>
              <a:rPr lang="en-US" sz="2100" dirty="0"/>
              <a:t> </a:t>
            </a:r>
            <a:r>
              <a:rPr lang="en-US" sz="2100" dirty="0" err="1"/>
              <a:t>kaudsete</a:t>
            </a:r>
            <a:r>
              <a:rPr lang="en-US" sz="2100" dirty="0"/>
              <a:t> </a:t>
            </a:r>
            <a:r>
              <a:rPr lang="en-US" sz="2100" dirty="0" err="1"/>
              <a:t>kulude</a:t>
            </a:r>
            <a:r>
              <a:rPr lang="en-US" sz="2100" dirty="0"/>
              <a:t> </a:t>
            </a:r>
            <a:r>
              <a:rPr lang="en-US" sz="2100" dirty="0" err="1"/>
              <a:t>katmiseks</a:t>
            </a:r>
            <a:r>
              <a:rPr lang="en-US" sz="2100" dirty="0"/>
              <a:t>).</a:t>
            </a:r>
            <a:endParaRPr lang="et-EE" sz="2100" dirty="0"/>
          </a:p>
          <a:p>
            <a:pPr marL="0" lvl="0" indent="0" algn="just">
              <a:buNone/>
            </a:pPr>
            <a:r>
              <a:rPr lang="et-EE" sz="2100" dirty="0" smtClean="0"/>
              <a:t>5). </a:t>
            </a:r>
            <a:r>
              <a:rPr lang="en-US" sz="2100" dirty="0" smtClean="0"/>
              <a:t>Kuna </a:t>
            </a:r>
            <a:r>
              <a:rPr lang="en-US" sz="2100" dirty="0" err="1"/>
              <a:t>Raikküla</a:t>
            </a:r>
            <a:r>
              <a:rPr lang="en-US" sz="2100" dirty="0"/>
              <a:t> </a:t>
            </a:r>
            <a:r>
              <a:rPr lang="en-US" sz="2100" dirty="0" err="1"/>
              <a:t>Vallavalitsusele</a:t>
            </a:r>
            <a:r>
              <a:rPr lang="en-US" sz="2100" dirty="0"/>
              <a:t> </a:t>
            </a:r>
            <a:r>
              <a:rPr lang="en-US" sz="2100" dirty="0" err="1"/>
              <a:t>eraldab</a:t>
            </a:r>
            <a:r>
              <a:rPr lang="en-US" sz="2100" dirty="0"/>
              <a:t> 2017. </a:t>
            </a:r>
            <a:r>
              <a:rPr lang="en-US" sz="2100" dirty="0" err="1"/>
              <a:t>aastast</a:t>
            </a:r>
            <a:r>
              <a:rPr lang="en-US" sz="2100" dirty="0"/>
              <a:t> </a:t>
            </a:r>
            <a:r>
              <a:rPr lang="en-US" sz="2100" dirty="0" err="1"/>
              <a:t>riik</a:t>
            </a:r>
            <a:r>
              <a:rPr lang="en-US" sz="2100" dirty="0"/>
              <a:t> </a:t>
            </a:r>
            <a:r>
              <a:rPr lang="en-US" sz="2100" dirty="0" err="1"/>
              <a:t>Tasandusfondi-toetust</a:t>
            </a:r>
            <a:r>
              <a:rPr lang="en-US" sz="2100" dirty="0"/>
              <a:t>, </a:t>
            </a:r>
            <a:r>
              <a:rPr lang="en-US" sz="2100" dirty="0" err="1"/>
              <a:t>mida</a:t>
            </a:r>
            <a:r>
              <a:rPr lang="en-US" sz="2100" dirty="0"/>
              <a:t> </a:t>
            </a:r>
            <a:r>
              <a:rPr lang="en-US" sz="2100" dirty="0" err="1"/>
              <a:t>vald</a:t>
            </a:r>
            <a:r>
              <a:rPr lang="en-US" sz="2100" dirty="0"/>
              <a:t> </a:t>
            </a:r>
            <a:r>
              <a:rPr lang="en-US" sz="2100" dirty="0" err="1"/>
              <a:t>enda</a:t>
            </a:r>
            <a:r>
              <a:rPr lang="en-US" sz="2100" dirty="0"/>
              <a:t> </a:t>
            </a:r>
            <a:r>
              <a:rPr lang="en-US" sz="2100" dirty="0" err="1"/>
              <a:t>eelarvestrateegias</a:t>
            </a:r>
            <a:r>
              <a:rPr lang="en-US" sz="2100" dirty="0"/>
              <a:t> </a:t>
            </a:r>
            <a:r>
              <a:rPr lang="en-US" sz="2100" dirty="0" err="1"/>
              <a:t>ei</a:t>
            </a:r>
            <a:r>
              <a:rPr lang="en-US" sz="2100" dirty="0"/>
              <a:t> </a:t>
            </a:r>
            <a:r>
              <a:rPr lang="en-US" sz="2100" dirty="0" err="1"/>
              <a:t>olnud</a:t>
            </a:r>
            <a:r>
              <a:rPr lang="en-US" sz="2100" dirty="0"/>
              <a:t> </a:t>
            </a:r>
            <a:r>
              <a:rPr lang="en-US" sz="2100" dirty="0" err="1"/>
              <a:t>kajastanud</a:t>
            </a:r>
            <a:r>
              <a:rPr lang="en-US" sz="2100" dirty="0"/>
              <a:t>, </a:t>
            </a:r>
            <a:r>
              <a:rPr lang="en-US" sz="2100" dirty="0" err="1"/>
              <a:t>siis</a:t>
            </a:r>
            <a:r>
              <a:rPr lang="en-US" sz="2100" dirty="0"/>
              <a:t> </a:t>
            </a:r>
            <a:r>
              <a:rPr lang="en-US" sz="2100" dirty="0" err="1"/>
              <a:t>vastava</a:t>
            </a:r>
            <a:r>
              <a:rPr lang="en-US" sz="2100" dirty="0"/>
              <a:t> summa </a:t>
            </a:r>
            <a:r>
              <a:rPr lang="en-US" sz="2100" dirty="0" err="1"/>
              <a:t>osas</a:t>
            </a:r>
            <a:r>
              <a:rPr lang="en-US" sz="2100" dirty="0"/>
              <a:t> on </a:t>
            </a:r>
            <a:r>
              <a:rPr lang="en-US" sz="2100" dirty="0" err="1"/>
              <a:t>summeeritud</a:t>
            </a:r>
            <a:r>
              <a:rPr lang="en-US" sz="2100" dirty="0"/>
              <a:t> </a:t>
            </a:r>
            <a:r>
              <a:rPr lang="en-US" sz="2100" dirty="0" err="1"/>
              <a:t>eelarvestrateegiat</a:t>
            </a:r>
            <a:r>
              <a:rPr lang="en-US" sz="2100" dirty="0"/>
              <a:t> </a:t>
            </a:r>
            <a:r>
              <a:rPr lang="en-US" sz="2100" dirty="0" err="1"/>
              <a:t>korrigeeritud</a:t>
            </a:r>
            <a:r>
              <a:rPr lang="en-US" sz="2100" dirty="0"/>
              <a:t>.</a:t>
            </a:r>
            <a:endParaRPr lang="et-EE" sz="2100" dirty="0"/>
          </a:p>
          <a:p>
            <a:pPr>
              <a:buFont typeface="Arial" panose="020B0604020202020204" pitchFamily="34" charset="0"/>
              <a:buChar char="•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38308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0712" y="568345"/>
            <a:ext cx="9683560" cy="1560716"/>
          </a:xfrm>
        </p:spPr>
        <p:txBody>
          <a:bodyPr>
            <a:normAutofit fontScale="90000"/>
          </a:bodyPr>
          <a:lstStyle/>
          <a:p>
            <a:r>
              <a:rPr lang="et-EE" dirty="0"/>
              <a:t>Omavalitsuste ühinemise eelse ja järgse finantsvõimekuse võrdlev analüüs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t-EE" b="1" dirty="0" smtClean="0"/>
          </a:p>
          <a:p>
            <a:pPr marL="0" indent="0">
              <a:buNone/>
            </a:pPr>
            <a:endParaRPr lang="et-EE" b="1" dirty="0" smtClean="0"/>
          </a:p>
          <a:p>
            <a:pPr marL="0" indent="0">
              <a:buNone/>
            </a:pPr>
            <a:endParaRPr lang="et-EE" b="1" dirty="0"/>
          </a:p>
          <a:p>
            <a:pPr marL="0" indent="0">
              <a:buNone/>
            </a:pPr>
            <a:endParaRPr lang="et-EE" b="1" dirty="0" smtClean="0"/>
          </a:p>
          <a:p>
            <a:pPr marL="0" indent="0">
              <a:buNone/>
            </a:pPr>
            <a:endParaRPr lang="et-EE" b="1" dirty="0"/>
          </a:p>
          <a:p>
            <a:pPr marL="0" indent="0">
              <a:buNone/>
            </a:pPr>
            <a:endParaRPr lang="et-EE" b="1" dirty="0" smtClean="0"/>
          </a:p>
          <a:p>
            <a:pPr marL="0" indent="0">
              <a:buNone/>
            </a:pPr>
            <a:r>
              <a:rPr lang="en-US" b="1" dirty="0" err="1"/>
              <a:t>Eelneva</a:t>
            </a:r>
            <a:r>
              <a:rPr lang="en-US" b="1" dirty="0"/>
              <a:t> </a:t>
            </a:r>
            <a:r>
              <a:rPr lang="en-US" b="1" dirty="0" err="1"/>
              <a:t>tulemusel</a:t>
            </a:r>
            <a:r>
              <a:rPr lang="en-US" b="1" dirty="0"/>
              <a:t> </a:t>
            </a:r>
            <a:r>
              <a:rPr lang="en-US" b="1" dirty="0" err="1"/>
              <a:t>leiame</a:t>
            </a:r>
            <a:r>
              <a:rPr lang="en-US" b="1" dirty="0"/>
              <a:t>, et </a:t>
            </a:r>
            <a:r>
              <a:rPr lang="en-US" b="1" dirty="0" err="1"/>
              <a:t>Ühendvald</a:t>
            </a:r>
            <a:r>
              <a:rPr lang="en-US" b="1" dirty="0"/>
              <a:t> </a:t>
            </a:r>
            <a:r>
              <a:rPr lang="en-US" b="1" dirty="0" err="1"/>
              <a:t>suudab</a:t>
            </a:r>
            <a:r>
              <a:rPr lang="en-US" b="1" dirty="0"/>
              <a:t> </a:t>
            </a:r>
            <a:r>
              <a:rPr lang="en-US" b="1" dirty="0" err="1"/>
              <a:t>ellu</a:t>
            </a:r>
            <a:r>
              <a:rPr lang="en-US" b="1" dirty="0"/>
              <a:t> </a:t>
            </a:r>
            <a:r>
              <a:rPr lang="en-US" b="1" dirty="0" err="1"/>
              <a:t>viia</a:t>
            </a:r>
            <a:r>
              <a:rPr lang="en-US" b="1" dirty="0"/>
              <a:t> </a:t>
            </a:r>
            <a:r>
              <a:rPr lang="en-US" b="1" dirty="0" err="1"/>
              <a:t>ühinemislepinguga</a:t>
            </a:r>
            <a:r>
              <a:rPr lang="en-US" b="1" dirty="0"/>
              <a:t> </a:t>
            </a:r>
            <a:r>
              <a:rPr lang="en-US" b="1" dirty="0" err="1"/>
              <a:t>kokku</a:t>
            </a:r>
            <a:r>
              <a:rPr lang="en-US" b="1" dirty="0"/>
              <a:t> </a:t>
            </a:r>
            <a:r>
              <a:rPr lang="en-US" b="1" dirty="0" err="1"/>
              <a:t>lepitud</a:t>
            </a:r>
            <a:r>
              <a:rPr lang="en-US" b="1" dirty="0"/>
              <a:t> </a:t>
            </a:r>
            <a:r>
              <a:rPr lang="en-US" b="1" dirty="0" err="1"/>
              <a:t>investeeringud</a:t>
            </a:r>
            <a:r>
              <a:rPr lang="en-US" b="1" dirty="0"/>
              <a:t> </a:t>
            </a:r>
            <a:r>
              <a:rPr lang="en-US" b="1" dirty="0" err="1"/>
              <a:t>aastaks</a:t>
            </a:r>
            <a:r>
              <a:rPr lang="en-US" b="1" dirty="0"/>
              <a:t> 2021 (</a:t>
            </a:r>
            <a:r>
              <a:rPr lang="en-US" b="1" dirty="0" err="1"/>
              <a:t>eelkõige</a:t>
            </a:r>
            <a:r>
              <a:rPr lang="en-US" b="1" dirty="0"/>
              <a:t> </a:t>
            </a:r>
            <a:r>
              <a:rPr lang="en-US" b="1" dirty="0" err="1"/>
              <a:t>selgub</a:t>
            </a:r>
            <a:r>
              <a:rPr lang="en-US" b="1" dirty="0"/>
              <a:t> see </a:t>
            </a:r>
            <a:r>
              <a:rPr lang="en-US" b="1" dirty="0" err="1"/>
              <a:t>asjaolust</a:t>
            </a:r>
            <a:r>
              <a:rPr lang="en-US" b="1" dirty="0"/>
              <a:t>, et </a:t>
            </a:r>
            <a:r>
              <a:rPr lang="en-US" b="1" dirty="0" err="1"/>
              <a:t>netovõlakoormus</a:t>
            </a:r>
            <a:r>
              <a:rPr lang="en-US" b="1" dirty="0"/>
              <a:t> </a:t>
            </a:r>
            <a:r>
              <a:rPr lang="en-US" b="1" dirty="0" err="1"/>
              <a:t>ei</a:t>
            </a:r>
            <a:r>
              <a:rPr lang="en-US" b="1" dirty="0"/>
              <a:t> </a:t>
            </a:r>
            <a:r>
              <a:rPr lang="en-US" b="1" dirty="0" err="1"/>
              <a:t>ületa</a:t>
            </a:r>
            <a:r>
              <a:rPr lang="en-US" b="1" dirty="0"/>
              <a:t> 60%).</a:t>
            </a:r>
            <a:endParaRPr lang="et-EE" dirty="0"/>
          </a:p>
          <a:p>
            <a:pPr marL="0" indent="0">
              <a:buNone/>
            </a:pPr>
            <a:endParaRPr lang="et-EE" b="1" dirty="0"/>
          </a:p>
          <a:p>
            <a:pPr marL="0" indent="0">
              <a:buNone/>
            </a:pPr>
            <a:endParaRPr lang="et-EE" b="1" dirty="0"/>
          </a:p>
          <a:p>
            <a:pPr marL="0" indent="0">
              <a:buNone/>
            </a:pPr>
            <a:endParaRPr lang="et-EE" b="1" dirty="0" smtClean="0"/>
          </a:p>
          <a:p>
            <a:pPr marL="0" indent="0">
              <a:buNone/>
            </a:pPr>
            <a:endParaRPr lang="et-EE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561538"/>
              </p:ext>
            </p:extLst>
          </p:nvPr>
        </p:nvGraphicFramePr>
        <p:xfrm>
          <a:off x="4052711" y="3241675"/>
          <a:ext cx="6317279" cy="1638300"/>
        </p:xfrm>
        <a:graphic>
          <a:graphicData uri="http://schemas.openxmlformats.org/drawingml/2006/table">
            <a:tbl>
              <a:tblPr/>
              <a:tblGrid>
                <a:gridCol w="2367579"/>
                <a:gridCol w="622300"/>
                <a:gridCol w="622300"/>
                <a:gridCol w="660400"/>
                <a:gridCol w="660400"/>
                <a:gridCol w="660400"/>
                <a:gridCol w="723900"/>
              </a:tblGrid>
              <a:tr h="495300"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SUMMEERITUD EELARVESTRATEEGIA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 täitmine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 eelarve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 eelarve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 eelarve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 eelarve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 eelarve (prognoos)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Netovõlakoormus (eurodes)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4 043 933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4 552 844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5 914 420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7 659 794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8 758 400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9 150 936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Netovõlakoormus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Netovõlakoormuse ülemmäär (eurodes)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5 250 834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6 328 943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7 643 967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9 967 774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11 293 584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11 293 584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 põhitegevuse tuludest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9 583 994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9 867 541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10 145 695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10 140 844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10 552 136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10 552 136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Netovõlakoormuse ülemmäär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Vaba netovõlakoormus (eurodes)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5 540 061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5 314 697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4 231 276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2 481 050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2 535 184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2 142 648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437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0712" y="568345"/>
            <a:ext cx="9683560" cy="1560716"/>
          </a:xfrm>
        </p:spPr>
        <p:txBody>
          <a:bodyPr>
            <a:normAutofit fontScale="90000"/>
          </a:bodyPr>
          <a:lstStyle/>
          <a:p>
            <a:r>
              <a:rPr lang="et-EE" dirty="0"/>
              <a:t>Omavalitsuste ühinemise eelse ja järgse finantsvõimekuse võrdlev analüüs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622" y="2438400"/>
            <a:ext cx="10507649" cy="3651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t-EE" b="1" smtClean="0"/>
          </a:p>
          <a:p>
            <a:pPr marL="0" indent="0">
              <a:buNone/>
            </a:pPr>
            <a:endParaRPr lang="et-EE" b="1" smtClean="0"/>
          </a:p>
          <a:p>
            <a:pPr marL="0" indent="0">
              <a:buNone/>
            </a:pPr>
            <a:endParaRPr lang="et-EE" b="1" smtClean="0"/>
          </a:p>
          <a:p>
            <a:pPr marL="0" indent="0">
              <a:buNone/>
            </a:pPr>
            <a:endParaRPr lang="et-EE" b="1" dirty="0"/>
          </a:p>
        </p:txBody>
      </p:sp>
      <p:sp>
        <p:nvSpPr>
          <p:cNvPr id="4" name="Rectangle 3"/>
          <p:cNvSpPr/>
          <p:nvPr/>
        </p:nvSpPr>
        <p:spPr>
          <a:xfrm>
            <a:off x="2122312" y="1817328"/>
            <a:ext cx="917786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Kokkuvõte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ja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järeldused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t-EE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t-EE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Ühinemisel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väheneb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tulenevalt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omavahelise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arvelmise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lõppemisest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põhitegevuse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tulude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maht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 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tuhande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euro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võrra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küll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mõjutab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netovõlakoormuse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ülempiiri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väheoluliselt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kuid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mõjuta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põhitegevuse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tulemit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sest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samas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ulatuses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muutuvad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põhitegevuse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kulud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t-EE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t-EE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Põhitegevuse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kulude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maht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suureneb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tulenevalt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ühinemislepingus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sätestatust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 230 000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tuhande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euro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võrra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otseselt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suunatud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avaliku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teenuse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kvaliteedi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parandamisse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õpetajate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palkade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suurendamine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sotsiaalse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kaitse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kulutuste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suurendamine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Põhitegevuse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kulude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suurenemist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aitab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tasandada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põhitegevuse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tulude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suurenemine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 79 000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eurot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lasteaia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kohatasude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ja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toidupäeva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maksumuste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suurendamisest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r>
              <a:rPr lang="et-EE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t-EE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Netosummas tekib kulu juurde 151 000 eurot aastas.</a:t>
            </a:r>
            <a:endParaRPr lang="et-EE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t-EE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</a:t>
            </a:r>
            <a:r>
              <a:rPr lang="en-US" sz="1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Lisanduvad</a:t>
            </a: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kulud</a:t>
            </a: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omavad</a:t>
            </a: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ühinemisjärgsel</a:t>
            </a: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aastal</a:t>
            </a: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küll</a:t>
            </a: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olulist</a:t>
            </a: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mõju</a:t>
            </a: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põhitegevuse</a:t>
            </a: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tulemile</a:t>
            </a: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kuid</a:t>
            </a: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mõju</a:t>
            </a: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osatähtsus</a:t>
            </a: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väheneb</a:t>
            </a: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ajas</a:t>
            </a: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sest</a:t>
            </a: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põhitegevuse</a:t>
            </a: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tulem</a:t>
            </a: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pidevalt</a:t>
            </a: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suureneb</a:t>
            </a: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</a:t>
            </a: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ühtlustamisest</a:t>
            </a: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tulenevad</a:t>
            </a: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kulud</a:t>
            </a: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en-US" sz="1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pigem</a:t>
            </a: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konstantsed</a:t>
            </a: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t-EE" sz="1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t-EE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Ühinemistoetus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ühekordse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tuluna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võimaldab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tasuda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ühinemisega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kaasnevad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lahkumishüvitised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(ja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muud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otseselt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ühinemisega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seotud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kulud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ning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investeerida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ligikaudu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1,4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miljonit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eurot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t-EE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t-EE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Ühinemislepingu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lisas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kajastatud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omavalitsuste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investeeringuprioriteedid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võimalik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ellu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viia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nelja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aasta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jooksul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kui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need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saavad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planeeritud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kaasfinantseerimise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t-EE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t-EE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t-EE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Eelnevat kokkuvõttes</a:t>
            </a:r>
            <a:r>
              <a:rPr lang="et-EE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Võrreldes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omavalitsuste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summeeritud</a:t>
            </a:r>
            <a:r>
              <a:rPr lang="et-EE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eraldiseisva</a:t>
            </a:r>
            <a:r>
              <a:rPr lang="et-EE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 andmeid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ühendvalla</a:t>
            </a:r>
            <a:r>
              <a:rPr lang="et-EE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andmetega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finantsvõimekus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ühinemise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tulemusel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ei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halvene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vaid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suureneb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t-EE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t-E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389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Olemasolev olukord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69156"/>
            <a:ext cx="9720073" cy="47402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b="1" dirty="0" smtClean="0"/>
              <a:t>Põhitegevuse tulud</a:t>
            </a:r>
            <a:endParaRPr lang="et-EE" dirty="0" smtClean="0"/>
          </a:p>
          <a:p>
            <a:pPr>
              <a:buFont typeface="Arial" panose="020B0604020202020204" pitchFamily="34" charset="0"/>
              <a:buChar char="•"/>
            </a:pPr>
            <a:endParaRPr lang="et-EE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t-EE" dirty="0" smtClean="0"/>
              <a:t>Suures </a:t>
            </a:r>
            <a:r>
              <a:rPr lang="et-EE" dirty="0"/>
              <a:t>plaanis saab välja tuua, et Raikküla valla, Juuru valla ja Kaiu valla põhitegevuse tulude maht on samas suurusjärgus. </a:t>
            </a:r>
            <a:r>
              <a:rPr lang="et-EE" dirty="0" smtClean="0"/>
              <a:t>Põhitegevuse </a:t>
            </a:r>
            <a:r>
              <a:rPr lang="et-EE" dirty="0"/>
              <a:t>tulud on oluliselt suuremad Rapla vallal. </a:t>
            </a:r>
            <a:endParaRPr lang="et-EE" dirty="0" smtClean="0"/>
          </a:p>
          <a:p>
            <a:pPr marL="0" indent="0">
              <a:buNone/>
            </a:pPr>
            <a:endParaRPr lang="et-EE" dirty="0" smtClean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30581307"/>
              </p:ext>
            </p:extLst>
          </p:nvPr>
        </p:nvGraphicFramePr>
        <p:xfrm>
          <a:off x="2564342" y="3129872"/>
          <a:ext cx="5911850" cy="3530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01484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Tänan!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Margus Randma</a:t>
            </a:r>
          </a:p>
          <a:p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MTÜ Revidenti juhataja ( </a:t>
            </a:r>
            <a:r>
              <a:rPr lang="et-EE" dirty="0" smtClean="0">
                <a:hlinkClick r:id="rId2"/>
              </a:rPr>
              <a:t>info@revident.ee</a:t>
            </a:r>
            <a:r>
              <a:rPr lang="et-EE" dirty="0" smtClean="0"/>
              <a:t>; mob: 55 00 934 )</a:t>
            </a:r>
          </a:p>
          <a:p>
            <a:pPr marL="0" indent="0">
              <a:buNone/>
            </a:pPr>
            <a:r>
              <a:rPr lang="et-EE" dirty="0" smtClean="0"/>
              <a:t>Saue Vallavalitsuse rahandusosakonna juhataja</a:t>
            </a:r>
          </a:p>
          <a:p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3677032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Olemasolev olukord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46579"/>
            <a:ext cx="9720073" cy="4762782"/>
          </a:xfrm>
        </p:spPr>
        <p:txBody>
          <a:bodyPr/>
          <a:lstStyle/>
          <a:p>
            <a:pPr marL="0" indent="0">
              <a:buNone/>
            </a:pPr>
            <a:r>
              <a:rPr lang="et-EE" b="1" dirty="0" smtClean="0"/>
              <a:t>Põhitegevuse tulem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t-EE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t-EE" dirty="0" smtClean="0"/>
              <a:t>Põhitegevuse </a:t>
            </a:r>
            <a:r>
              <a:rPr lang="et-EE" dirty="0"/>
              <a:t>tulem tähendab terminoloogiliselt põhitegevuse tulude ja põhitegevuse kulude vahet. Põhitegevuse tulem on sisuliselt kohaliku omavalitsuse üksuse võimekus teenindada olemasolevaid võlakohustusi ja/või finantseerida uusi tegevusi põhitegevustulude arvelt. </a:t>
            </a:r>
            <a:endParaRPr lang="et-EE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t-EE" dirty="0"/>
              <a:t>Kõige suurem põhitegevuse tulemi suhe põhitegevuse tuludesse (2017. aasta seisuga) on Raikküla vallal (9,0%), järgneb Kaiu vald (7,9%) ja Rapla vald (6,3%) ja seejärel Juuru vald (3,7%). Valdade summeeritud põhitegevuse tulemi suhe põhitegevuse tuludesse on 6,4%. </a:t>
            </a:r>
            <a:r>
              <a:rPr lang="et-EE" dirty="0" smtClean="0"/>
              <a:t>Summeeritud põhitegevuse tulem on 2020. aastal absoluutsummas on ca 1,8 mln eurot.</a:t>
            </a:r>
          </a:p>
        </p:txBody>
      </p:sp>
    </p:spTree>
    <p:extLst>
      <p:ext uri="{BB962C8B-B14F-4D97-AF65-F5344CB8AC3E}">
        <p14:creationId xmlns:p14="http://schemas.microsoft.com/office/powerpoint/2010/main" val="1864848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Olemasolev olukord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46579"/>
            <a:ext cx="9720073" cy="4762782"/>
          </a:xfrm>
        </p:spPr>
        <p:txBody>
          <a:bodyPr/>
          <a:lstStyle/>
          <a:p>
            <a:pPr marL="0" indent="0">
              <a:buNone/>
            </a:pPr>
            <a:r>
              <a:rPr lang="et-EE" b="1" dirty="0" smtClean="0"/>
              <a:t>Põhitegevuse tulem</a:t>
            </a:r>
          </a:p>
          <a:p>
            <a:pPr marL="0" indent="0">
              <a:buNone/>
            </a:pPr>
            <a:endParaRPr lang="et-EE" b="1" dirty="0"/>
          </a:p>
          <a:p>
            <a:pPr marL="0" indent="0">
              <a:buNone/>
            </a:pPr>
            <a:endParaRPr lang="et-EE" b="1" dirty="0" smtClean="0"/>
          </a:p>
          <a:p>
            <a:pPr marL="0" indent="0">
              <a:buNone/>
            </a:pPr>
            <a:endParaRPr lang="et-EE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074937"/>
              </p:ext>
            </p:extLst>
          </p:nvPr>
        </p:nvGraphicFramePr>
        <p:xfrm>
          <a:off x="3059288" y="2881947"/>
          <a:ext cx="6276624" cy="2619375"/>
        </p:xfrm>
        <a:graphic>
          <a:graphicData uri="http://schemas.openxmlformats.org/drawingml/2006/table">
            <a:tbl>
              <a:tblPr firstRow="1" firstCol="1" bandRow="1"/>
              <a:tblGrid>
                <a:gridCol w="1292598"/>
                <a:gridCol w="996524"/>
                <a:gridCol w="997227"/>
                <a:gridCol w="996524"/>
                <a:gridCol w="997227"/>
                <a:gridCol w="996524"/>
              </a:tblGrid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EUR</a:t>
                      </a:r>
                      <a:endParaRPr lang="et-E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2016 täitmine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 eelarve  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2018 eelarve  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 eelarve  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2020 eelarve  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Kaiu vald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197 576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116 495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112 495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118 495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125 495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põhitegevuse tulemi-% põhitegevuse tuludest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13,3%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7,9%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7,4%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7,5%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7,7%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Raikküla vald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237 996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145 976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203 408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205 500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253 382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põhitegevuse tulemi-% põhitegevuse tuludest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15,1%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9,0%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11,8%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11,6%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13,5%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Rapla vald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1 230 104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725 674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817 617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1 160 807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1 279 351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põhitegevuse tulemi-% põhitegevuse tuludest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10,8%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6,3%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6,9%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10,0%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10,7%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Juuru vald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163 816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66 679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96 474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132 494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180 036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põhitegevuse tulemi-% põhitegevuse tuludest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9,4%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3,7%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5,1%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6,7%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8,6%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Kokku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1 829 492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1 054 824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1 229 994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1 617 296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1 838 264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põhitegevuse tulemi-% põhitegevuse tuludest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11,3%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6,4%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7,3%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9,6%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10,5%</a:t>
                      </a:r>
                      <a:endParaRPr lang="et-E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451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Olemasolev olukord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48178"/>
            <a:ext cx="9720073" cy="4661182"/>
          </a:xfrm>
        </p:spPr>
        <p:txBody>
          <a:bodyPr/>
          <a:lstStyle/>
          <a:p>
            <a:pPr marL="0" indent="0">
              <a:buNone/>
            </a:pPr>
            <a:r>
              <a:rPr lang="et-EE" b="1" dirty="0" smtClean="0"/>
              <a:t>Netovõlakoormus</a:t>
            </a:r>
          </a:p>
          <a:p>
            <a:pPr marL="0" indent="0">
              <a:buNone/>
            </a:pPr>
            <a:endParaRPr lang="et-EE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Järgnevalt on toodud netovõlakoormus protsentuaalselt.</a:t>
            </a:r>
          </a:p>
          <a:p>
            <a:pPr marL="0" indent="0">
              <a:buNone/>
            </a:pPr>
            <a:endParaRPr lang="et-EE" dirty="0" smtClean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93942745"/>
              </p:ext>
            </p:extLst>
          </p:nvPr>
        </p:nvGraphicFramePr>
        <p:xfrm>
          <a:off x="1185333" y="2878667"/>
          <a:ext cx="6643864" cy="3725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6865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568345"/>
            <a:ext cx="9773871" cy="1560716"/>
          </a:xfrm>
        </p:spPr>
        <p:txBody>
          <a:bodyPr>
            <a:normAutofit fontScale="90000"/>
          </a:bodyPr>
          <a:lstStyle/>
          <a:p>
            <a:r>
              <a:rPr lang="et-EE" dirty="0"/>
              <a:t>ÜHINEMISLEPINGU KOKKULEPETE RAHALINE ANALÜÜS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28799"/>
            <a:ext cx="9720073" cy="47413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t-EE" sz="1700" dirty="0" smtClean="0"/>
          </a:p>
          <a:p>
            <a:pPr marL="0" indent="0">
              <a:buNone/>
            </a:pPr>
            <a:endParaRPr lang="et-EE" sz="1700" dirty="0"/>
          </a:p>
          <a:p>
            <a:pPr marL="0" indent="0">
              <a:buNone/>
            </a:pPr>
            <a:r>
              <a:rPr lang="et-EE" dirty="0" smtClean="0"/>
              <a:t>Ühinemislepingu otsese rahalise mõjuga punktid: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6.1.1. </a:t>
            </a:r>
            <a:r>
              <a:rPr lang="en-US" dirty="0" err="1"/>
              <a:t>Vallavolikogu</a:t>
            </a:r>
            <a:r>
              <a:rPr lang="en-US" dirty="0"/>
              <a:t> </a:t>
            </a:r>
            <a:r>
              <a:rPr lang="en-US" dirty="0" err="1"/>
              <a:t>koosseisus</a:t>
            </a:r>
            <a:r>
              <a:rPr lang="en-US" dirty="0"/>
              <a:t> on 27 </a:t>
            </a:r>
            <a:r>
              <a:rPr lang="en-US" dirty="0" err="1"/>
              <a:t>liiget</a:t>
            </a:r>
            <a:r>
              <a:rPr lang="en-US" dirty="0"/>
              <a:t>, </a:t>
            </a:r>
            <a:r>
              <a:rPr lang="en-US" dirty="0" err="1"/>
              <a:t>kes</a:t>
            </a:r>
            <a:r>
              <a:rPr lang="en-US" dirty="0"/>
              <a:t> </a:t>
            </a:r>
            <a:r>
              <a:rPr lang="en-US" dirty="0" err="1"/>
              <a:t>valitakse</a:t>
            </a:r>
            <a:r>
              <a:rPr lang="en-US" dirty="0"/>
              <a:t> </a:t>
            </a:r>
            <a:r>
              <a:rPr lang="en-US" dirty="0" err="1"/>
              <a:t>ühes</a:t>
            </a:r>
            <a:r>
              <a:rPr lang="en-US" dirty="0"/>
              <a:t> </a:t>
            </a:r>
            <a:r>
              <a:rPr lang="en-US" dirty="0" err="1"/>
              <a:t>valimisringkonnas</a:t>
            </a:r>
            <a:r>
              <a:rPr lang="en-US" dirty="0"/>
              <a:t>. </a:t>
            </a:r>
            <a:endParaRPr lang="et-EE" dirty="0"/>
          </a:p>
          <a:p>
            <a:pPr marL="0" indent="0">
              <a:buNone/>
            </a:pPr>
            <a:r>
              <a:rPr lang="et-EE" b="1" dirty="0" smtClean="0"/>
              <a:t>Kommentaar</a:t>
            </a:r>
            <a:r>
              <a:rPr lang="et-EE" dirty="0" smtClean="0"/>
              <a:t>: Eeldame, et volikogu liikmete arvu vähenemine ei too arvestatavat kokkuhoidu.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Punkt 6.6. Valla hallatavate asutuste töötajate töötasude arvestamise alused ja põhimõtted ühtlustatakse ühe aasta jooksul hiljemalt 1. jaanuariks 2019.a.“</a:t>
            </a:r>
          </a:p>
          <a:p>
            <a:pPr marL="0" indent="0">
              <a:buNone/>
            </a:pPr>
            <a:r>
              <a:rPr lang="et-EE" b="1" dirty="0" smtClean="0"/>
              <a:t>Kommentaar</a:t>
            </a:r>
            <a:r>
              <a:rPr lang="et-EE" dirty="0"/>
              <a:t>: </a:t>
            </a:r>
            <a:r>
              <a:rPr lang="et-EE" dirty="0" smtClean="0"/>
              <a:t>Lähtutakse </a:t>
            </a:r>
            <a:r>
              <a:rPr lang="et-EE" dirty="0"/>
              <a:t>eeldusest, et </a:t>
            </a:r>
            <a:r>
              <a:rPr lang="et-EE" dirty="0" smtClean="0"/>
              <a:t>2017-2020 ei rakendata.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Punkt </a:t>
            </a:r>
            <a:r>
              <a:rPr lang="fi-FI" dirty="0" smtClean="0"/>
              <a:t>8.3.6</a:t>
            </a:r>
            <a:r>
              <a:rPr lang="fi-FI" dirty="0"/>
              <a:t>. Sotsiaalteenused ja toetused kehtestatakse kogu Vallas ühesugustel alustel ja </a:t>
            </a:r>
            <a:r>
              <a:rPr lang="fi-FI" dirty="0" smtClean="0"/>
              <a:t>määrades</a:t>
            </a:r>
            <a:r>
              <a:rPr lang="et-EE" dirty="0" smtClean="0"/>
              <a:t>.</a:t>
            </a:r>
          </a:p>
          <a:p>
            <a:pPr marL="0" indent="0">
              <a:buNone/>
            </a:pPr>
            <a:r>
              <a:rPr lang="et-EE" b="1" dirty="0"/>
              <a:t>Kommentaar</a:t>
            </a:r>
            <a:r>
              <a:rPr lang="et-EE" dirty="0"/>
              <a:t>: </a:t>
            </a:r>
            <a:r>
              <a:rPr lang="et-EE" dirty="0" smtClean="0"/>
              <a:t>Meie hinnangul on toetuste ühtlustamise hinnaks 145 000 eurot aasta kohta.</a:t>
            </a:r>
          </a:p>
          <a:p>
            <a:pPr>
              <a:buFont typeface="Arial" panose="020B0604020202020204" pitchFamily="34" charset="0"/>
              <a:buChar char="•"/>
            </a:pPr>
            <a:endParaRPr lang="et-EE" dirty="0"/>
          </a:p>
          <a:p>
            <a:pPr>
              <a:buFont typeface="Arial" panose="020B0604020202020204" pitchFamily="34" charset="0"/>
              <a:buChar char="•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52979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568345"/>
            <a:ext cx="9773871" cy="1560716"/>
          </a:xfrm>
        </p:spPr>
        <p:txBody>
          <a:bodyPr>
            <a:normAutofit fontScale="90000"/>
          </a:bodyPr>
          <a:lstStyle/>
          <a:p>
            <a:r>
              <a:rPr lang="et-EE" dirty="0"/>
              <a:t>ÜHINEMISLEPINGU KOKKULEPETE RAHALINE ANALÜÜS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28799"/>
            <a:ext cx="9720073" cy="47413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t-EE" sz="1700" dirty="0" smtClean="0"/>
          </a:p>
          <a:p>
            <a:pPr marL="0" indent="0">
              <a:buNone/>
            </a:pPr>
            <a:endParaRPr lang="et-EE" sz="1700" dirty="0"/>
          </a:p>
          <a:p>
            <a:pPr marL="0" indent="0">
              <a:buNone/>
            </a:pPr>
            <a:r>
              <a:rPr lang="et-EE" dirty="0" smtClean="0"/>
              <a:t>Punkt 9.3</a:t>
            </a:r>
            <a:r>
              <a:rPr lang="et-EE" dirty="0"/>
              <a:t>. Kõigile ühinevate kohaliku omavalitsuse üksuste ametiasutustega teenistus- või töösuhtes olevatele ametnikele ja töötajatele pakutakse üldjuhul Vallas tema haridusele, töökogemusele, teadmistele ja oskustele vastavat ameti- või töökohta</a:t>
            </a:r>
            <a:r>
              <a:rPr lang="et-EE" dirty="0" smtClean="0"/>
              <a:t>.</a:t>
            </a:r>
          </a:p>
          <a:p>
            <a:pPr marL="0" indent="0">
              <a:buNone/>
            </a:pPr>
            <a:r>
              <a:rPr lang="et-EE" b="1" dirty="0"/>
              <a:t>Kommentaar</a:t>
            </a:r>
            <a:r>
              <a:rPr lang="et-EE" dirty="0"/>
              <a:t>: Sellest saab järeldada, et töötajate arv ja sellest tulenevalt palgafond tõenäoliselt ühendvallas ei vähene</a:t>
            </a:r>
            <a:r>
              <a:rPr lang="et-EE" dirty="0" smtClean="0"/>
              <a:t>.</a:t>
            </a:r>
          </a:p>
          <a:p>
            <a:pPr marL="0" indent="0">
              <a:buNone/>
            </a:pPr>
            <a:r>
              <a:rPr lang="et-EE" dirty="0"/>
              <a:t>10.3. Kaasfinantseeringutega seotud investeeringud teostatakse vaid toetusraha </a:t>
            </a:r>
            <a:r>
              <a:rPr lang="et-EE" dirty="0" smtClean="0"/>
              <a:t>eraldamisel.</a:t>
            </a:r>
          </a:p>
          <a:p>
            <a:pPr marL="0" indent="0">
              <a:buNone/>
            </a:pPr>
            <a:r>
              <a:rPr lang="et-EE" b="1" dirty="0" smtClean="0"/>
              <a:t>Kommentaar</a:t>
            </a:r>
            <a:r>
              <a:rPr lang="et-EE" dirty="0" smtClean="0"/>
              <a:t>: Tinglikult </a:t>
            </a:r>
            <a:r>
              <a:rPr lang="et-EE" dirty="0"/>
              <a:t>saaks selle alusel järeldada, et kui investeeringutekavas kokku lepitud investeeringutele kaasfinantseerimist ei saada, ei tohikski neid ellu viia. Siiski on aga ühendvalla arvestuslikus eelarvestrateegias </a:t>
            </a:r>
            <a:r>
              <a:rPr lang="et-EE" dirty="0" smtClean="0"/>
              <a:t>üldiselt arvestatud </a:t>
            </a:r>
            <a:r>
              <a:rPr lang="et-EE" dirty="0"/>
              <a:t>selliste investeeringute elluviimisega, kui need vastavad vähemalt teistele nõuetele, mis Ühinemisleping on seadnud </a:t>
            </a:r>
            <a:r>
              <a:rPr lang="et-EE" dirty="0" smtClean="0"/>
              <a:t>investeeringutele.</a:t>
            </a:r>
          </a:p>
          <a:p>
            <a:pPr marL="0" indent="0">
              <a:buNone/>
            </a:pPr>
            <a:endParaRPr lang="et-EE" dirty="0"/>
          </a:p>
          <a:p>
            <a:pPr>
              <a:buFont typeface="Arial" panose="020B0604020202020204" pitchFamily="34" charset="0"/>
              <a:buChar char="•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79618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822" y="568345"/>
            <a:ext cx="9796449" cy="1560716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ÜHINEMISLEPINGU KOKKULEPETE RAHALINE ANALÜÜS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83645"/>
            <a:ext cx="9720073" cy="4525716"/>
          </a:xfrm>
        </p:spPr>
        <p:txBody>
          <a:bodyPr/>
          <a:lstStyle/>
          <a:p>
            <a:pPr marL="0" indent="0">
              <a:buNone/>
            </a:pPr>
            <a:r>
              <a:rPr lang="et-EE" b="1" dirty="0" smtClean="0"/>
              <a:t>Ühinemistoetus</a:t>
            </a:r>
          </a:p>
          <a:p>
            <a:pPr marL="0" indent="0">
              <a:buNone/>
            </a:pPr>
            <a:r>
              <a:rPr lang="et-EE" dirty="0" smtClean="0"/>
              <a:t>Summaarselt </a:t>
            </a:r>
            <a:r>
              <a:rPr lang="et-EE" dirty="0"/>
              <a:t>oleks ühinemistoetus vaadeldavatele valdadele kokku </a:t>
            </a:r>
            <a:r>
              <a:rPr lang="et-EE" dirty="0" smtClean="0"/>
              <a:t>ca 1,9 </a:t>
            </a:r>
            <a:r>
              <a:rPr lang="et-EE" dirty="0"/>
              <a:t>mln eurot. </a:t>
            </a:r>
            <a:endParaRPr lang="et-EE" dirty="0" smtClean="0"/>
          </a:p>
          <a:p>
            <a:pPr marL="0" indent="0">
              <a:buNone/>
            </a:pPr>
            <a:endParaRPr lang="et-E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783110"/>
              </p:ext>
            </p:extLst>
          </p:nvPr>
        </p:nvGraphicFramePr>
        <p:xfrm>
          <a:off x="2393245" y="3149602"/>
          <a:ext cx="6073423" cy="1987865"/>
        </p:xfrm>
        <a:graphic>
          <a:graphicData uri="http://schemas.openxmlformats.org/drawingml/2006/table">
            <a:tbl>
              <a:tblPr firstRow="1" firstCol="1" bandRow="1"/>
              <a:tblGrid>
                <a:gridCol w="1654262"/>
                <a:gridCol w="800827"/>
                <a:gridCol w="1777017"/>
                <a:gridCol w="1841317"/>
              </a:tblGrid>
              <a:tr h="470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KOV</a:t>
                      </a:r>
                      <a:endParaRPr lang="et-E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Elanike arv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Aritmeetiliselt elanike arvul põhinev ühinemistoetus</a:t>
                      </a:r>
                      <a:endParaRPr lang="et-E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Arvestades täiendavaid ühinemistoetuse kriteeriume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Kaiu vald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1 260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126 000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300 000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Raikküla 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1 500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150 000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300 000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Rapla vald</a:t>
                      </a:r>
                      <a:endParaRPr lang="et-E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9 265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926 500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800 000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Juuru vald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1 463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Lisaks 11 000 elaniku piiri ületumisest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500 000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Kokku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13 488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1 900 000</a:t>
                      </a:r>
                      <a:endParaRPr lang="et-E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462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822" y="568345"/>
            <a:ext cx="9796449" cy="1560716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ÜHINEMISLEPINGU KOKKULEPETE RAHALINE ANALÜÜS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83645"/>
            <a:ext cx="9720073" cy="4525716"/>
          </a:xfrm>
        </p:spPr>
        <p:txBody>
          <a:bodyPr/>
          <a:lstStyle/>
          <a:p>
            <a:pPr marL="0" indent="0">
              <a:buNone/>
            </a:pPr>
            <a:r>
              <a:rPr lang="et-EE" b="1" dirty="0" smtClean="0"/>
              <a:t>Toetusfond ja Tasandusfond</a:t>
            </a:r>
          </a:p>
          <a:p>
            <a:r>
              <a:rPr lang="et-EE" dirty="0" smtClean="0"/>
              <a:t>Rahandusministeerium tagab, et Toetusfondi ja Tasandusfondi maksed peale ühinemist 4 aasta jooksul ei vähene, sest ühinemine ei tohi halvendada ühinevate valdade olukorda </a:t>
            </a:r>
            <a:r>
              <a:rPr lang="et-EE" i="1" dirty="0" smtClean="0"/>
              <a:t>summa-summaarum</a:t>
            </a:r>
            <a:r>
              <a:rPr lang="et-EE" dirty="0" smtClean="0"/>
              <a:t>.</a:t>
            </a:r>
          </a:p>
          <a:p>
            <a:r>
              <a:rPr lang="et-EE" dirty="0" smtClean="0"/>
              <a:t>Seega jätkuvad Juuru ja Raikküla Tasandusfondi maksed.</a:t>
            </a:r>
          </a:p>
          <a:p>
            <a:endParaRPr lang="et-EE" dirty="0" smtClean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872197"/>
              </p:ext>
            </p:extLst>
          </p:nvPr>
        </p:nvGraphicFramePr>
        <p:xfrm>
          <a:off x="1289174" y="3890081"/>
          <a:ext cx="4090035" cy="9731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97635"/>
                <a:gridCol w="660400"/>
                <a:gridCol w="711835"/>
                <a:gridCol w="660400"/>
                <a:gridCol w="659765"/>
              </a:tblGrid>
              <a:tr h="339725">
                <a:tc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0005">
                        <a:spcAft>
                          <a:spcPts val="0"/>
                        </a:spcAft>
                      </a:pPr>
                      <a:r>
                        <a:rPr lang="en-US" sz="1100" spc="-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-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270" algn="ctr">
                        <a:spcAft>
                          <a:spcPts val="0"/>
                        </a:spcAft>
                      </a:pPr>
                      <a:r>
                        <a:rPr lang="en-US" sz="1100" b="1" spc="-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eelarve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-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spc="-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eelarve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-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spc="-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eelarve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-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spc="-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eelarve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64772">
                <a:tc>
                  <a:txBody>
                    <a:bodyPr/>
                    <a:lstStyle/>
                    <a:p>
                      <a:pPr marL="40005"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en-US" sz="1100" spc="-5">
                          <a:solidFill>
                            <a:srgbClr val="32323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Juuru Vallavalitsus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62 808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41 144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18 754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4 395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05">
                <a:tc>
                  <a:txBody>
                    <a:bodyPr/>
                    <a:lstStyle/>
                    <a:p>
                      <a:pPr marL="40005"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en-US" sz="1100" spc="-5" dirty="0" err="1">
                          <a:solidFill>
                            <a:srgbClr val="32323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Rapla</a:t>
                      </a:r>
                      <a:r>
                        <a:rPr lang="en-US" sz="1100" spc="-5" dirty="0">
                          <a:solidFill>
                            <a:srgbClr val="32323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spc="-5" dirty="0" err="1">
                          <a:solidFill>
                            <a:srgbClr val="32323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Vallavalitsus</a:t>
                      </a:r>
                      <a:endParaRPr lang="et-E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17 483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0</a:t>
                      </a:r>
                      <a:endParaRPr lang="et-E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010248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194</TotalTime>
  <Words>1403</Words>
  <Application>Microsoft Office PowerPoint</Application>
  <PresentationFormat>Widescreen</PresentationFormat>
  <Paragraphs>379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Schoolbook</vt:lpstr>
      <vt:lpstr>Corbel</vt:lpstr>
      <vt:lpstr>Times New Roman</vt:lpstr>
      <vt:lpstr>Feathered</vt:lpstr>
      <vt:lpstr>Rapla vald</vt:lpstr>
      <vt:lpstr>Olemasolev olukord</vt:lpstr>
      <vt:lpstr>Olemasolev olukord</vt:lpstr>
      <vt:lpstr>Olemasolev olukord</vt:lpstr>
      <vt:lpstr>Olemasolev olukord</vt:lpstr>
      <vt:lpstr>ÜHINEMISLEPINGU KOKKULEPETE RAHALINE ANALÜÜS</vt:lpstr>
      <vt:lpstr>ÜHINEMISLEPINGU KOKKULEPETE RAHALINE ANALÜÜS</vt:lpstr>
      <vt:lpstr>ÜHINEMISLEPINGU KOKKULEPETE RAHALINE ANALÜÜS</vt:lpstr>
      <vt:lpstr>ÜHINEMISLEPINGU KOKKULEPETE RAHALINE ANALÜÜS</vt:lpstr>
      <vt:lpstr>ÜHINEMISLEPINGU KOKKULEPETE RAHALINE ANALÜÜS</vt:lpstr>
      <vt:lpstr>ÜHINEMISLEPINGU KOKKULEPETE RAHALINE ANALÜÜS</vt:lpstr>
      <vt:lpstr>ÜHINEMISLEPINGU KOKKULEPETE RAHALINE ANALÜÜS</vt:lpstr>
      <vt:lpstr>ÜHINEMISLEPINGU KOKKULEPETE RAHALINE ANALÜÜS</vt:lpstr>
      <vt:lpstr>ÜHINEMISLEPINGU KOKKULEPETE RAHALINE ANALÜÜS</vt:lpstr>
      <vt:lpstr>ÜHINEMISLEPINGU KOKKULEPETE RAHALINE ANALÜÜS</vt:lpstr>
      <vt:lpstr>Ühinemisega kaasnevate olulisemate finantsvõimekuse muutuste kirjeldus ja muutusega kaasneva rahalise mõju arvestus</vt:lpstr>
      <vt:lpstr>Omavalitsuste ühinemise eelse ja järgse finantsvõimekuse võrdlev analüüs</vt:lpstr>
      <vt:lpstr>Omavalitsuste ühinemise eelse ja järgse finantsvõimekuse võrdlev analüüs</vt:lpstr>
      <vt:lpstr>Omavalitsuste ühinemise eelse ja järgse finantsvõimekuse võrdlev analüüs</vt:lpstr>
      <vt:lpstr>Tänan!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Lääne-Harju ühendvald</dc:title>
  <dc:creator>Margus Randma</dc:creator>
  <cp:lastModifiedBy>Margus Randma</cp:lastModifiedBy>
  <cp:revision>99</cp:revision>
  <cp:lastPrinted>2017-09-12T06:26:55Z</cp:lastPrinted>
  <dcterms:created xsi:type="dcterms:W3CDTF">2016-08-22T14:10:26Z</dcterms:created>
  <dcterms:modified xsi:type="dcterms:W3CDTF">2017-09-12T06:27:29Z</dcterms:modified>
</cp:coreProperties>
</file>